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26fbe1102e44ab" /><Relationship Type="http://schemas.openxmlformats.org/officeDocument/2006/relationships/extended-properties" Target="/docProps/app.xml" Id="Rb3bc787816ea4619" /><Relationship Type="http://schemas.openxmlformats.org/officeDocument/2006/relationships/officeDocument" Target="/ppt/presentation.xml" Id="R24b8615d6d8f4d5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5f2457b5a340aa"/>
  </p:sldMasterIdLst>
  <p:notesMasterIdLst>
    <p:notesMasterId xmlns:r="http://schemas.openxmlformats.org/officeDocument/2006/relationships" r:id="Rd0d2ad742c494ab3"/>
  </p:notesMasterIdLst>
  <p:sldIdLst>
    <p:sldId xmlns:r="http://schemas.openxmlformats.org/officeDocument/2006/relationships" id="256" r:id="R7d3c7641169e4e3f"/>
    <p:sldId xmlns:r="http://schemas.openxmlformats.org/officeDocument/2006/relationships" id="257" r:id="R5eea686f7dce458c"/>
    <p:sldId xmlns:r="http://schemas.openxmlformats.org/officeDocument/2006/relationships" id="258" r:id="Rca05ab20bebe40ab"/>
    <p:sldId xmlns:r="http://schemas.openxmlformats.org/officeDocument/2006/relationships" id="259" r:id="R1abdabb75e344889"/>
    <p:sldId xmlns:r="http://schemas.openxmlformats.org/officeDocument/2006/relationships" id="260" r:id="R6561159716fd4876"/>
    <p:sldId xmlns:r="http://schemas.openxmlformats.org/officeDocument/2006/relationships" id="261" r:id="Rbbb7808548874666"/>
    <p:sldId xmlns:r="http://schemas.openxmlformats.org/officeDocument/2006/relationships" id="262" r:id="Rd0f6fb4ecc3c476c"/>
    <p:sldId xmlns:r="http://schemas.openxmlformats.org/officeDocument/2006/relationships" id="263" r:id="R70ff6f80ddd04de5"/>
    <p:sldId xmlns:r="http://schemas.openxmlformats.org/officeDocument/2006/relationships" id="264" r:id="Rfa0ccf09f0664e26"/>
    <p:sldId xmlns:r="http://schemas.openxmlformats.org/officeDocument/2006/relationships" id="265" r:id="R5fcf35645604446a"/>
    <p:sldId xmlns:r="http://schemas.openxmlformats.org/officeDocument/2006/relationships" id="266" r:id="Rc818c2579b884af3"/>
    <p:sldId xmlns:r="http://schemas.openxmlformats.org/officeDocument/2006/relationships" id="267" r:id="R470d069bd95145e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2d2ee4bc05432a" /><Relationship Type="http://schemas.openxmlformats.org/officeDocument/2006/relationships/slideMaster" Target="/ppt/slideMasters/slideMaster1.xml" Id="R1c5f2457b5a340aa" /><Relationship Type="http://schemas.openxmlformats.org/officeDocument/2006/relationships/notesMaster" Target="/ppt/notesMasters/notesMaster1.xml" Id="Rd0d2ad742c494ab3" /><Relationship Type="http://schemas.openxmlformats.org/officeDocument/2006/relationships/presProps" Target="/ppt/presProps.xml" Id="R16e555417afb4def" /><Relationship Type="http://schemas.openxmlformats.org/officeDocument/2006/relationships/tableStyles" Target="/ppt/tableStyles.xml" Id="R402a30c60fd14d27" /><Relationship Type="http://schemas.openxmlformats.org/officeDocument/2006/relationships/slide" Target="/ppt/slides/slide1.xml" Id="R7d3c7641169e4e3f" /><Relationship Type="http://schemas.openxmlformats.org/officeDocument/2006/relationships/slide" Target="/ppt/slides/slide2.xml" Id="R5eea686f7dce458c" /><Relationship Type="http://schemas.openxmlformats.org/officeDocument/2006/relationships/slide" Target="/ppt/slides/slide3.xml" Id="Rca05ab20bebe40ab" /><Relationship Type="http://schemas.openxmlformats.org/officeDocument/2006/relationships/slide" Target="/ppt/slides/slide4.xml" Id="R1abdabb75e344889" /><Relationship Type="http://schemas.openxmlformats.org/officeDocument/2006/relationships/slide" Target="/ppt/slides/slide5.xml" Id="R6561159716fd4876" /><Relationship Type="http://schemas.openxmlformats.org/officeDocument/2006/relationships/slide" Target="/ppt/slides/slide6.xml" Id="Rbbb7808548874666" /><Relationship Type="http://schemas.openxmlformats.org/officeDocument/2006/relationships/slide" Target="/ppt/slides/slide7.xml" Id="Rd0f6fb4ecc3c476c" /><Relationship Type="http://schemas.openxmlformats.org/officeDocument/2006/relationships/slide" Target="/ppt/slides/slide8.xml" Id="R70ff6f80ddd04de5" /><Relationship Type="http://schemas.openxmlformats.org/officeDocument/2006/relationships/slide" Target="/ppt/slides/slide9.xml" Id="Rfa0ccf09f0664e26" /><Relationship Type="http://schemas.openxmlformats.org/officeDocument/2006/relationships/slide" Target="/ppt/slides/slide10.xml" Id="R5fcf35645604446a" /><Relationship Type="http://schemas.openxmlformats.org/officeDocument/2006/relationships/slide" Target="/ppt/slides/slide11.xml" Id="Rc818c2579b884af3" /><Relationship Type="http://schemas.openxmlformats.org/officeDocument/2006/relationships/slide" Target="/ppt/slides/slide12.xml" Id="R470d069bd95145e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e4eda0d30f44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dc4fee85464aab" /><Relationship Type="http://schemas.openxmlformats.org/officeDocument/2006/relationships/notesMaster" Target="/ppt/notesMasters/notesMaster1.xml" Id="Rfb38f8d1cb1741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9f727549fe451e" /><Relationship Type="http://schemas.openxmlformats.org/officeDocument/2006/relationships/notesMaster" Target="/ppt/notesMasters/notesMaster1.xml" Id="Rddb5ccce11ef48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0ee1bd90c0485b" /><Relationship Type="http://schemas.openxmlformats.org/officeDocument/2006/relationships/notesMaster" Target="/ppt/notesMasters/notesMaster1.xml" Id="Rf8ca053e7dcd45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c4c20ec9b0443c" /><Relationship Type="http://schemas.openxmlformats.org/officeDocument/2006/relationships/notesMaster" Target="/ppt/notesMasters/notesMaster1.xml" Id="R3589b42e63ce402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e927790bf145d2" /><Relationship Type="http://schemas.openxmlformats.org/officeDocument/2006/relationships/notesMaster" Target="/ppt/notesMasters/notesMaster1.xml" Id="R6e7abd79d5514c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92f060d7584f03" /><Relationship Type="http://schemas.openxmlformats.org/officeDocument/2006/relationships/notesMaster" Target="/ppt/notesMasters/notesMaster1.xml" Id="R48372452162643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ee4b8fd53a04c2f" /><Relationship Type="http://schemas.openxmlformats.org/officeDocument/2006/relationships/notesMaster" Target="/ppt/notesMasters/notesMaster1.xml" Id="R68bd3c6d010444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d51f13e3964d5a" /><Relationship Type="http://schemas.openxmlformats.org/officeDocument/2006/relationships/notesMaster" Target="/ppt/notesMasters/notesMaster1.xml" Id="Rc3d42d9b33a147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aed9bfb6424af6" /><Relationship Type="http://schemas.openxmlformats.org/officeDocument/2006/relationships/notesMaster" Target="/ppt/notesMasters/notesMaster1.xml" Id="R6cf4ee93b74946f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ec884bf0ab4786" /><Relationship Type="http://schemas.openxmlformats.org/officeDocument/2006/relationships/notesMaster" Target="/ppt/notesMasters/notesMaster1.xml" Id="R5c6b0a22659246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519fe8f9b554953" /><Relationship Type="http://schemas.openxmlformats.org/officeDocument/2006/relationships/notesMaster" Target="/ppt/notesMasters/notesMaster1.xml" Id="R404a4d803d5d435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5869596727a49b8" /><Relationship Type="http://schemas.openxmlformats.org/officeDocument/2006/relationships/notesMaster" Target="/ppt/notesMasters/notesMaster1.xml" Id="Re11823c47ab545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Official project source and image: https://www.moldexrealty.ph/metrogate-trece-martires/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https://www.moldexrealty.ph/about-us/; Moldex Realty company history and project count. Dates and claims should be read as company-published information.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MetroGate Trece Martires fact sheet in the user-provided Google Drive. The fact sheet lists 58.40 hectares, house-and-lot and lot-only products, and Brgy. M. Gregorio Aliang. Current Drive computations list Brgy. De Ocampo and Gregorio Aliang, so this presentation includes both locations.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MetroGate Trece Martires fact sheet in the user-provided Google Drive. Access descriptions are directional guidance and do not promise travel times.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MetroGate Trece Martires fact sheet and MGTM house TCP guide in the user-provided Google Drive.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MetroGate Trece Martires fact sheet in the user-provided Google Drive. Confirm current facility schedules, operating rules, and availability during the site visit.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MGTM HOUSE TCP guide in the user-provided Google Drive, modified May 2026. The table preserves the guide’s published model names, floor areas, bedroom and toilet-and-bath counts, and minimum lot areas.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images and specifications are from Moldex Realty's official project pages. Perspectives are illustrative and may differ from delivered units.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.LOT PRICE guide and 120 sqm regular-inner lot-only computation in the user-provided Google Drive. This slide removes the 7% promotional discount and recalculates from ₱16,000 per sqm: list price ₱1,920,000; 12% VAT ₱230,400; contract price ₱2,150,400; estimated 6.5% registration fee on list price ₱124,800; package price ₱2,275,200. The amortizations use the same in-house rates and standard monthly payment formula shown in the Drive sample. This remains illustrative and requires an official quotation.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Official site development plan from Moldex Realty. Site plans are for orientation; rely on the latest official inventory and approved subdivision documents for a transaction.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with the buyer's preferred lot size, target monthly budget, and site-visit availability. Confirm all inventory and pricing through official channels.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96bbef8f5f46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9e502629a541a8" /><Relationship Type="http://schemas.openxmlformats.org/officeDocument/2006/relationships/slideLayout" Target="/ppt/slideLayouts/slideLayout1.xml" Id="R5ff163af1a8440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f163af1a8440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d5165a2434a63" /><Relationship Type="http://schemas.openxmlformats.org/officeDocument/2006/relationships/image" Target="/ppt/media/image.jpeg" Id="Rcb754772152c4587" /><Relationship Type="http://schemas.openxmlformats.org/officeDocument/2006/relationships/notesSlide" Target="/ppt/notesSlides/notesSlide1.xml" Id="Ra0891b5fa32747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30348bf4c546bc" /><Relationship Type="http://schemas.openxmlformats.org/officeDocument/2006/relationships/image" Target="/ppt/media/image.png" Id="Rc62ec6a19e8f444e" /><Relationship Type="http://schemas.openxmlformats.org/officeDocument/2006/relationships/notesSlide" Target="/ppt/notesSlides/notesSlide2.xml" Id="R8c1c4b1a1ee141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89930320e24385" /><Relationship Type="http://schemas.openxmlformats.org/officeDocument/2006/relationships/notesSlide" Target="/ppt/notesSlides/notesSlide3.xml" Id="Rd3a719cf5b1041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1ab588a744c92" /><Relationship Type="http://schemas.openxmlformats.org/officeDocument/2006/relationships/image" Target="/ppt/media/image2.png" Id="R9f0235bb362e4472" /><Relationship Type="http://schemas.openxmlformats.org/officeDocument/2006/relationships/notesSlide" Target="/ppt/notesSlides/notesSlide4.xml" Id="R577164165dc84b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bf9e4c33f04e21" /><Relationship Type="http://schemas.openxmlformats.org/officeDocument/2006/relationships/image" Target="/ppt/media/image3.png" Id="R256d16af7efd4f5e" /><Relationship Type="http://schemas.openxmlformats.org/officeDocument/2006/relationships/notesSlide" Target="/ppt/notesSlides/notesSlide5.xml" Id="Rc7878e423c8f46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bc1b680ddc4610" /><Relationship Type="http://schemas.openxmlformats.org/officeDocument/2006/relationships/notesSlide" Target="/ppt/notesSlides/notesSlide6.xml" Id="Rcf943f398b54441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703ca24e9440a" /><Relationship Type="http://schemas.openxmlformats.org/officeDocument/2006/relationships/image" Target="/ppt/media/image4.png" Id="Rb6ef9125e78149e7" /><Relationship Type="http://schemas.openxmlformats.org/officeDocument/2006/relationships/image" Target="/ppt/media/image2.jpeg" Id="Rbaa22e52a22e4fd0" /><Relationship Type="http://schemas.openxmlformats.org/officeDocument/2006/relationships/image" Target="/ppt/media/image3.jpeg" Id="Ree3e25712648439c" /><Relationship Type="http://schemas.openxmlformats.org/officeDocument/2006/relationships/image" Target="/ppt/media/image4.jpeg" Id="Rbea148d07e374576" /><Relationship Type="http://schemas.openxmlformats.org/officeDocument/2006/relationships/notesSlide" Target="/ppt/notesSlides/notesSlide7.xml" Id="R00f72bec156e4d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6e06b14444df6" /><Relationship Type="http://schemas.openxmlformats.org/officeDocument/2006/relationships/notesSlide" Target="/ppt/notesSlides/notesSlide8.xml" Id="R39fdf8bb86b242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466b72f10646cd" /><Relationship Type="http://schemas.openxmlformats.org/officeDocument/2006/relationships/image" Target="/ppt/media/image.bin" Id="R4636b72a18c34e26" /><Relationship Type="http://schemas.openxmlformats.org/officeDocument/2006/relationships/image" Target="/ppt/media/image5.jpeg" Id="R9a1c6b904db44bb5" /><Relationship Type="http://schemas.openxmlformats.org/officeDocument/2006/relationships/image" Target="/ppt/media/image6.jpeg" Id="Rea64e04a136d4f07" /><Relationship Type="http://schemas.openxmlformats.org/officeDocument/2006/relationships/notesSlide" Target="/ppt/notesSlides/notesSlide9.xml" Id="Radd37c6905ff40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5d5c09fd74ccb" /><Relationship Type="http://schemas.openxmlformats.org/officeDocument/2006/relationships/notesSlide" Target="/ppt/notesSlides/notesSlide10.xml" Id="R3311f83faef5460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b18f428cc349e8" /><Relationship Type="http://schemas.openxmlformats.org/officeDocument/2006/relationships/image" Target="/ppt/media/image7.jpeg" Id="R55d9a2dbbacf44c0" /><Relationship Type="http://schemas.openxmlformats.org/officeDocument/2006/relationships/notesSlide" Target="/ppt/notesSlides/notesSlide11.xml" Id="R384dfe67c7c2427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43dc66d7cb4daa" /><Relationship Type="http://schemas.openxmlformats.org/officeDocument/2006/relationships/notesSlide" Target="/ppt/notesSlides/notesSlide12.xml" Id="R6962f9de4ed848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56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712AF5-9BBA-454B-8C53-774BDBFA01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754772152c4587"/>
          <a:srcRect xmlns:a="http://schemas.openxmlformats.org/drawingml/2006/main" l="556" t="0" r="55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6560" y="0"/>
            <a:ext cx="542544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intro-accent">
            <a:extLst xmlns:a="http://schemas.openxmlformats.org/drawingml/2006/main">
              <a:ext uri="{FF2B5EF4-FFF2-40B4-BE49-F238E27FC236}">
                <a16:creationId xmlns:a16="http://schemas.microsoft.com/office/drawing/2014/main" id="{E83E7BDE-87B1-4DC1-9B84-A223FB3B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7280"/>
            <a:ext cx="57150" cy="44919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7C2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intro-kicker">
            <a:extLst xmlns:a="http://schemas.openxmlformats.org/drawingml/2006/main">
              <a:ext uri="{FF2B5EF4-FFF2-40B4-BE49-F238E27FC236}">
                <a16:creationId xmlns:a16="http://schemas.microsoft.com/office/drawing/2014/main" id="{DF66E324-43D6-44CD-B7F4-5D44A36F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512" y="1062990"/>
            <a:ext cx="390144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>
            <a:defPPr>
              <a:defRPr sz="975" b="1">
                <a:solidFill>
                  <a:srgbClr val="C8DED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75" b="1">
                <a:solidFill>
                  <a:srgbClr val="C8DED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8DED6"/>
                </a:solidFill>
                <a:latin typeface="Arial"/>
                <a:ea typeface="Arial"/>
                <a:cs typeface="Arial"/>
              </a:rPr>
              <a:t>YOUR PROPERTY CONTACT</a:t>
            </a:r>
          </a:p>
        </p:txBody>
      </p:sp>
      <p:sp>
        <p:nvSpPr>
          <p:cNvPr id="4" name="intro-name">
            <a:extLst xmlns:a="http://schemas.openxmlformats.org/drawingml/2006/main">
              <a:ext uri="{FF2B5EF4-FFF2-40B4-BE49-F238E27FC236}">
                <a16:creationId xmlns:a16="http://schemas.microsoft.com/office/drawing/2014/main" id="{96506C89-884F-4B5F-AFE5-4999F014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512" y="1680210"/>
            <a:ext cx="5120640" cy="651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>
            <a:defPPr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Barbara de Guzman</a:t>
            </a:r>
          </a:p>
        </p:txBody>
      </p:sp>
      <p:sp>
        <p:nvSpPr>
          <p:cNvPr id="5" name="intro-group">
            <a:extLst xmlns:a="http://schemas.openxmlformats.org/drawingml/2006/main">
              <a:ext uri="{FF2B5EF4-FFF2-40B4-BE49-F238E27FC236}">
                <a16:creationId xmlns:a16="http://schemas.microsoft.com/office/drawing/2014/main" id="{9736E666-8D08-4F9A-806C-3AD34FEE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512" y="2983230"/>
            <a:ext cx="4145280" cy="377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Prestige Property Group</a:t>
            </a:r>
          </a:p>
        </p:txBody>
      </p:sp>
      <p:sp>
        <p:nvSpPr>
          <p:cNvPr id="6" name="intro-rule">
            <a:extLst xmlns:a="http://schemas.openxmlformats.org/drawingml/2006/main">
              <a:ext uri="{FF2B5EF4-FFF2-40B4-BE49-F238E27FC236}">
                <a16:creationId xmlns:a16="http://schemas.microsoft.com/office/drawing/2014/main" id="{1B95BF26-1611-42F4-BB9B-A946A388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" y="3634740"/>
            <a:ext cx="877824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7C2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intro-moldex">
            <a:extLst xmlns:a="http://schemas.openxmlformats.org/drawingml/2006/main">
              <a:ext uri="{FF2B5EF4-FFF2-40B4-BE49-F238E27FC236}">
                <a16:creationId xmlns:a16="http://schemas.microsoft.com/office/drawing/2014/main" id="{55A6ADF1-F5CB-4F5A-8BBD-DFD3D5A5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512" y="4011930"/>
            <a:ext cx="463296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>
            <a:defPPr>
              <a:defRPr sz="1350">
                <a:solidFill>
                  <a:srgbClr val="D7E5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D7E5DF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D7E5DF"/>
                </a:solidFill>
                <a:latin typeface="Arial"/>
                <a:ea typeface="Arial"/>
                <a:cs typeface="Arial"/>
              </a:rPr>
              <a:t>Accredited Seller of Moldex Realty</a:t>
            </a:r>
          </a:p>
        </p:txBody>
      </p:sp>
      <p:sp>
        <p:nvSpPr>
          <p:cNvPr id="8" name="intro-digital">
            <a:extLst xmlns:a="http://schemas.openxmlformats.org/drawingml/2006/main">
              <a:ext uri="{FF2B5EF4-FFF2-40B4-BE49-F238E27FC236}">
                <a16:creationId xmlns:a16="http://schemas.microsoft.com/office/drawing/2014/main" id="{A1A4B704-8D91-48F4-821E-149649B9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512" y="4526280"/>
            <a:ext cx="426720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Digital Property Specialist</a:t>
            </a:r>
          </a:p>
        </p:txBody>
      </p:sp>
      <p:sp>
        <p:nvSpPr>
          <p:cNvPr id="9" name="intro-ai">
            <a:extLst xmlns:a="http://schemas.openxmlformats.org/drawingml/2006/main">
              <a:ext uri="{FF2B5EF4-FFF2-40B4-BE49-F238E27FC236}">
                <a16:creationId xmlns:a16="http://schemas.microsoft.com/office/drawing/2014/main" id="{7ECA7CF9-87D3-4A2E-B460-7DE27FE5E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512" y="5040630"/>
            <a:ext cx="377952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>
            <a:defPPr>
              <a:defRPr sz="1350">
                <a:solidFill>
                  <a:srgbClr val="D7E5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D7E5DF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D7E5DF"/>
                </a:solidFill>
                <a:latin typeface="Arial"/>
                <a:ea typeface="Arial"/>
                <a:cs typeface="Arial"/>
              </a:rPr>
              <a:t>AI Operations Manager</a:t>
            </a:r>
          </a:p>
        </p:txBody>
      </p:sp>
      <p:sp>
        <p:nvSpPr>
          <p:cNvPr id="10" name="intro-project">
            <a:extLst xmlns:a="http://schemas.openxmlformats.org/drawingml/2006/main">
              <a:ext uri="{FF2B5EF4-FFF2-40B4-BE49-F238E27FC236}">
                <a16:creationId xmlns:a16="http://schemas.microsoft.com/office/drawing/2014/main" id="{7154BFD5-FF69-493E-B8C4-B8918F752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512" y="6137910"/>
            <a:ext cx="438912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>
            <a:defPPr>
              <a:defRPr sz="750">
                <a:solidFill>
                  <a:srgbClr val="C8DED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750">
                <a:solidFill>
                  <a:srgbClr val="C8DED6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C8DED6"/>
                </a:solidFill>
                <a:latin typeface="Arial"/>
                <a:ea typeface="Arial"/>
                <a:cs typeface="Arial"/>
              </a:rPr>
              <a:t>MetroGate Trece Martires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822009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4B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2EE8E-B460-4499-A349-DDCA4A2249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ec6a19e8f444e"/>
          <a:srcRect xmlns:a="http://schemas.openxmlformats.org/drawingml/2006/main" l="8827" t="0" r="88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0"/>
            <a:ext cx="6381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ver-panel">
            <a:extLst xmlns:a="http://schemas.openxmlformats.org/drawingml/2006/main">
              <a:ext uri="{FF2B5EF4-FFF2-40B4-BE49-F238E27FC236}">
                <a16:creationId xmlns:a16="http://schemas.microsoft.com/office/drawing/2014/main" id="{13EF2A73-973F-479F-A2E2-4BC90CEA0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4B37"/>
          </a:solidFill>
          <a:ln xmlns:a="http://schemas.openxmlformats.org/drawingml/2006/main" w="0">
            <a:noFill/>
          </a:ln>
        </p:spPr>
      </p:sp>
      <p:sp>
        <p:nvSpPr>
          <p:cNvPr id="3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92C15C8F-DB92-4954-B075-78C6BFAD0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76200" cy="382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FDDCA16B-60FA-45B5-AAB7-1438F1EC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200150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B9D0C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D0C7"/>
                </a:solidFill>
                <a:latin typeface="Arial"/>
                <a:ea typeface="Arial"/>
                <a:cs typeface="Arial"/>
              </a:rPr>
              <a:t>MOLDEX REALTY · PROJECT PRESENTATION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507CE36-313B-4295-8A34-69783A01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695450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6" name="cover-location">
            <a:extLst xmlns:a="http://schemas.openxmlformats.org/drawingml/2006/main">
              <a:ext uri="{FF2B5EF4-FFF2-40B4-BE49-F238E27FC236}">
                <a16:creationId xmlns:a16="http://schemas.microsoft.com/office/drawing/2014/main" id="{2808CBAF-9F26-4B53-8FC0-EEAC5566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95650"/>
            <a:ext cx="447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FFFFFF"/>
                </a:solidFill>
                <a:latin typeface="Arial"/>
                <a:ea typeface="Arial"/>
                <a:cs typeface="Arial"/>
              </a:rPr>
              <a:t>Brgy. De Ocampo and Gregorio Aliang,</a:t>
            </a:r>
          </a:p>
          <a:p xmlns:a="http://schemas.openxmlformats.org/drawingml/2006/main">
            <a:pPr>
              <a:buNone/>
              <a:defRPr sz="165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FFFFFF"/>
                </a:solidFill>
                <a:latin typeface="Arial"/>
                <a:ea typeface="Arial"/>
                <a:cs typeface="Arial"/>
              </a:rPr>
              <a:t>Trece Martires City, Cavite</a:t>
            </a:r>
          </a:p>
        </p:txBody>
      </p:sp>
      <p:sp>
        <p:nvSpPr>
          <p:cNvPr id="7" name="cover-tagline">
            <a:extLst xmlns:a="http://schemas.openxmlformats.org/drawingml/2006/main">
              <a:ext uri="{FF2B5EF4-FFF2-40B4-BE49-F238E27FC236}">
                <a16:creationId xmlns:a16="http://schemas.microsoft.com/office/drawing/2014/main" id="{0F5323DF-1CF2-4C01-90C3-AED5C7D51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4476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D5E2DD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D5E2DD"/>
                </a:solidFill>
                <a:latin typeface="Arial"/>
                <a:ea typeface="Arial"/>
                <a:cs typeface="Arial"/>
              </a:rPr>
              <a:t>Established residential community with house-and-lot and lot-only options</a:t>
            </a:r>
          </a:p>
        </p:txBody>
      </p:sp>
      <p:sp>
        <p:nvSpPr>
          <p:cNvPr id="8" name="cover-date">
            <a:extLst xmlns:a="http://schemas.openxmlformats.org/drawingml/2006/main">
              <a:ext uri="{FF2B5EF4-FFF2-40B4-BE49-F238E27FC236}">
                <a16:creationId xmlns:a16="http://schemas.microsoft.com/office/drawing/2014/main" id="{DD400E48-5224-4804-A7DD-03FB9BDC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096000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00">
                <a:solidFill>
                  <a:srgbClr val="B9D0C7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B9D0C7"/>
                </a:solidFill>
                <a:latin typeface="Arial"/>
                <a:ea typeface="Arial"/>
                <a:cs typeface="Arial"/>
              </a:rPr>
              <a:t>Buyer presentation · October 2026</a:t>
            </a:r>
          </a:p>
        </p:txBody>
      </p:sp>
      <p:sp>
        <p:nvSpPr>
          <p:cNvPr id="10" name="presenter-name">
            <a:extLst xmlns:a="http://schemas.openxmlformats.org/drawingml/2006/main">
              <a:ext uri="{FF2B5EF4-FFF2-40B4-BE49-F238E27FC236}">
                <a16:creationId xmlns:a16="http://schemas.microsoft.com/office/drawing/2014/main" id="{5BAB2077-505E-4998-A189-86676021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816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Barbara de Guzman</a:t>
            </a:r>
          </a:p>
        </p:txBody>
      </p:sp>
      <p:sp>
        <p:nvSpPr>
          <p:cNvPr id="11" name="presenter-role">
            <a:extLst xmlns:a="http://schemas.openxmlformats.org/drawingml/2006/main">
              <a:ext uri="{FF2B5EF4-FFF2-40B4-BE49-F238E27FC236}">
                <a16:creationId xmlns:a16="http://schemas.microsoft.com/office/drawing/2014/main" id="{F4E3EDEF-90B7-4369-AA66-FA0CE7C22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2930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1">
                <a:solidFill>
                  <a:srgbClr val="D5E2D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1">
                <a:solidFill>
                  <a:srgbClr val="D5E2D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5E2DD"/>
                </a:solidFill>
                <a:latin typeface="Arial"/>
                <a:ea typeface="Arial"/>
                <a:cs typeface="Arial"/>
              </a:rPr>
              <a:t>Digital Property Specialist</a:t>
            </a:r>
          </a:p>
        </p:txBody>
      </p:sp>
    </p:spTree>
    <p:extLst>
      <p:ext uri="{BB962C8B-B14F-4D97-AF65-F5344CB8AC3E}">
        <p14:creationId xmlns:p14="http://schemas.microsoft.com/office/powerpoint/2010/main" val="21020921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itle-2">
            <a:extLst xmlns:a="http://schemas.openxmlformats.org/drawingml/2006/main">
              <a:ext uri="{FF2B5EF4-FFF2-40B4-BE49-F238E27FC236}">
                <a16:creationId xmlns:a16="http://schemas.microsoft.com/office/drawing/2014/main" id="{4110E174-5BC9-48A0-894F-AB0B0523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Moldex history</a:t>
            </a:r>
          </a:p>
        </p:txBody>
      </p:sp>
      <p:sp>
        <p:nvSpPr>
          <p:cNvPr id="2" name="accent-2">
            <a:extLst xmlns:a="http://schemas.openxmlformats.org/drawingml/2006/main">
              <a:ext uri="{FF2B5EF4-FFF2-40B4-BE49-F238E27FC236}">
                <a16:creationId xmlns:a16="http://schemas.microsoft.com/office/drawing/2014/main" id="{8AAB5611-5ADB-4F97-91D4-77F27F07D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D85BBFC0-0ECE-4BFB-9FD2-F87412FE4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From manufacturing roots to residential development</a:t>
            </a:r>
          </a:p>
        </p:txBody>
      </p:sp>
      <p:sp>
        <p:nvSpPr>
          <p:cNvPr id="4" name="footer-project-2">
            <a:extLst xmlns:a="http://schemas.openxmlformats.org/drawingml/2006/main">
              <a:ext uri="{FF2B5EF4-FFF2-40B4-BE49-F238E27FC236}">
                <a16:creationId xmlns:a16="http://schemas.microsoft.com/office/drawing/2014/main" id="{2FE3CCED-E812-466D-9596-AB779F56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2">
            <a:extLst xmlns:a="http://schemas.openxmlformats.org/drawingml/2006/main">
              <a:ext uri="{FF2B5EF4-FFF2-40B4-BE49-F238E27FC236}">
                <a16:creationId xmlns:a16="http://schemas.microsoft.com/office/drawing/2014/main" id="{F6CE3D8E-411F-491B-B637-6B9C0811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history-line">
            <a:extLst xmlns:a="http://schemas.openxmlformats.org/drawingml/2006/main">
              <a:ext uri="{FF2B5EF4-FFF2-40B4-BE49-F238E27FC236}">
                <a16:creationId xmlns:a16="http://schemas.microsoft.com/office/drawing/2014/main" id="{799B9701-5497-4A4C-83E5-D9B08FCB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466850"/>
            <a:ext cx="47625" cy="413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7" name="hist-year-0">
            <a:extLst xmlns:a="http://schemas.openxmlformats.org/drawingml/2006/main">
              <a:ext uri="{FF2B5EF4-FFF2-40B4-BE49-F238E27FC236}">
                <a16:creationId xmlns:a16="http://schemas.microsoft.com/office/drawing/2014/main" id="{77B4D53A-586E-4672-8126-1700CB4E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1381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7583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7583F"/>
                </a:solidFill>
                <a:latin typeface="Arial"/>
                <a:ea typeface="Arial"/>
                <a:cs typeface="Arial"/>
              </a:rPr>
              <a:t>Mid-1960s</a:t>
            </a:r>
          </a:p>
        </p:txBody>
      </p:sp>
      <p:sp>
        <p:nvSpPr>
          <p:cNvPr id="8" name="hist-head-0">
            <a:extLst xmlns:a="http://schemas.openxmlformats.org/drawingml/2006/main">
              <a:ext uri="{FF2B5EF4-FFF2-40B4-BE49-F238E27FC236}">
                <a16:creationId xmlns:a16="http://schemas.microsoft.com/office/drawing/2014/main" id="{04BCDC2A-87B3-47A4-9345-0CBC23C42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15430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Manufacturing roots</a:t>
            </a:r>
          </a:p>
        </p:txBody>
      </p:sp>
      <p:sp>
        <p:nvSpPr>
          <p:cNvPr id="9" name="hist-body-0">
            <a:extLst xmlns:a="http://schemas.openxmlformats.org/drawingml/2006/main">
              <a:ext uri="{FF2B5EF4-FFF2-40B4-BE49-F238E27FC236}">
                <a16:creationId xmlns:a16="http://schemas.microsoft.com/office/drawing/2014/main" id="{876B375C-0983-4609-BF9E-32EC92D8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04950"/>
            <a:ext cx="5095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The Moldex legacy began with plastic products, including PVC pipes and fittings.</a:t>
            </a:r>
          </a:p>
        </p:txBody>
      </p:sp>
      <p:sp>
        <p:nvSpPr>
          <p:cNvPr id="10" name="hist-rule-0">
            <a:extLst xmlns:a="http://schemas.openxmlformats.org/drawingml/2006/main">
              <a:ext uri="{FF2B5EF4-FFF2-40B4-BE49-F238E27FC236}">
                <a16:creationId xmlns:a16="http://schemas.microsoft.com/office/drawing/2014/main" id="{D7330914-0CA7-43C8-8DD8-471F020F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343150"/>
            <a:ext cx="8639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E"/>
          </a:solidFill>
          <a:ln xmlns:a="http://schemas.openxmlformats.org/drawingml/2006/main" w="0">
            <a:noFill/>
          </a:ln>
        </p:spPr>
      </p:sp>
      <p:sp>
        <p:nvSpPr>
          <p:cNvPr id="11" name="hist-year-1">
            <a:extLst xmlns:a="http://schemas.openxmlformats.org/drawingml/2006/main">
              <a:ext uri="{FF2B5EF4-FFF2-40B4-BE49-F238E27FC236}">
                <a16:creationId xmlns:a16="http://schemas.microsoft.com/office/drawing/2014/main" id="{EAE8F823-3A0C-4BC5-A80A-454560D4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1381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07583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83F"/>
                </a:solidFill>
                <a:latin typeface="Arial"/>
                <a:ea typeface="Arial"/>
                <a:cs typeface="Arial"/>
              </a:rPr>
              <a:t>1987</a:t>
            </a:r>
          </a:p>
        </p:txBody>
      </p:sp>
      <p:sp>
        <p:nvSpPr>
          <p:cNvPr id="12" name="hist-head-1">
            <a:extLst xmlns:a="http://schemas.openxmlformats.org/drawingml/2006/main">
              <a:ext uri="{FF2B5EF4-FFF2-40B4-BE49-F238E27FC236}">
                <a16:creationId xmlns:a16="http://schemas.microsoft.com/office/drawing/2014/main" id="{8CB4F041-8B76-4F8F-9C84-E1BEF12B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5717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Moldex Realty established</a:t>
            </a:r>
          </a:p>
        </p:txBody>
      </p:sp>
      <p:sp>
        <p:nvSpPr>
          <p:cNvPr id="13" name="hist-body-1">
            <a:extLst xmlns:a="http://schemas.openxmlformats.org/drawingml/2006/main">
              <a:ext uri="{FF2B5EF4-FFF2-40B4-BE49-F238E27FC236}">
                <a16:creationId xmlns:a16="http://schemas.microsoft.com/office/drawing/2014/main" id="{17A8686C-6845-4C79-B4E9-7AB31E0B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33650"/>
            <a:ext cx="5095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The Uy family expanded into real estate development and formed Moldex Realty.</a:t>
            </a:r>
          </a:p>
        </p:txBody>
      </p:sp>
      <p:sp>
        <p:nvSpPr>
          <p:cNvPr id="14" name="hist-rule-1">
            <a:extLst xmlns:a="http://schemas.openxmlformats.org/drawingml/2006/main">
              <a:ext uri="{FF2B5EF4-FFF2-40B4-BE49-F238E27FC236}">
                <a16:creationId xmlns:a16="http://schemas.microsoft.com/office/drawing/2014/main" id="{DDB20ADA-0086-4C03-84D2-62B928C1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371850"/>
            <a:ext cx="8639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E"/>
          </a:solidFill>
          <a:ln xmlns:a="http://schemas.openxmlformats.org/drawingml/2006/main" w="0">
            <a:noFill/>
          </a:ln>
        </p:spPr>
      </p:sp>
      <p:sp>
        <p:nvSpPr>
          <p:cNvPr id="15" name="hist-year-2">
            <a:extLst xmlns:a="http://schemas.openxmlformats.org/drawingml/2006/main">
              <a:ext uri="{FF2B5EF4-FFF2-40B4-BE49-F238E27FC236}">
                <a16:creationId xmlns:a16="http://schemas.microsoft.com/office/drawing/2014/main" id="{A849BF15-3975-4217-8A3F-67B7EF20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1381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07583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83F"/>
                </a:solidFill>
                <a:latin typeface="Arial"/>
                <a:ea typeface="Arial"/>
                <a:cs typeface="Arial"/>
              </a:rPr>
              <a:t>1988</a:t>
            </a:r>
          </a:p>
        </p:txBody>
      </p:sp>
      <p:sp>
        <p:nvSpPr>
          <p:cNvPr id="16" name="hist-head-2">
            <a:extLst xmlns:a="http://schemas.openxmlformats.org/drawingml/2006/main">
              <a:ext uri="{FF2B5EF4-FFF2-40B4-BE49-F238E27FC236}">
                <a16:creationId xmlns:a16="http://schemas.microsoft.com/office/drawing/2014/main" id="{C3C8A7DE-8196-462B-9915-DE350155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6004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First MetroGate development</a:t>
            </a:r>
          </a:p>
        </p:txBody>
      </p:sp>
      <p:sp>
        <p:nvSpPr>
          <p:cNvPr id="17" name="hist-body-2">
            <a:extLst xmlns:a="http://schemas.openxmlformats.org/drawingml/2006/main">
              <a:ext uri="{FF2B5EF4-FFF2-40B4-BE49-F238E27FC236}">
                <a16:creationId xmlns:a16="http://schemas.microsoft.com/office/drawing/2014/main" id="{96AD858D-57A3-461F-B9DF-5F6B6462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562350"/>
            <a:ext cx="5095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MetroGate introduced a new class of master-planned residential subdivision.</a:t>
            </a:r>
          </a:p>
        </p:txBody>
      </p:sp>
      <p:sp>
        <p:nvSpPr>
          <p:cNvPr id="18" name="hist-rule-2">
            <a:extLst xmlns:a="http://schemas.openxmlformats.org/drawingml/2006/main">
              <a:ext uri="{FF2B5EF4-FFF2-40B4-BE49-F238E27FC236}">
                <a16:creationId xmlns:a16="http://schemas.microsoft.com/office/drawing/2014/main" id="{5119826C-DAAC-42AF-A16E-68A9DBE7C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400550"/>
            <a:ext cx="8639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DE"/>
          </a:solidFill>
          <a:ln xmlns:a="http://schemas.openxmlformats.org/drawingml/2006/main" w="0">
            <a:noFill/>
          </a:ln>
        </p:spPr>
      </p:sp>
      <p:sp>
        <p:nvSpPr>
          <p:cNvPr id="19" name="hist-year-3">
            <a:extLst xmlns:a="http://schemas.openxmlformats.org/drawingml/2006/main">
              <a:ext uri="{FF2B5EF4-FFF2-40B4-BE49-F238E27FC236}">
                <a16:creationId xmlns:a16="http://schemas.microsoft.com/office/drawing/2014/main" id="{F84ABD18-3CB4-4653-811F-0389DEB3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1381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07583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83F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20" name="hist-head-3">
            <a:extLst xmlns:a="http://schemas.openxmlformats.org/drawingml/2006/main">
              <a:ext uri="{FF2B5EF4-FFF2-40B4-BE49-F238E27FC236}">
                <a16:creationId xmlns:a16="http://schemas.microsoft.com/office/drawing/2014/main" id="{E6F48115-FE0A-4C4C-8484-A8351FB99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6291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More than 30 projects</a:t>
            </a:r>
          </a:p>
        </p:txBody>
      </p:sp>
      <p:sp>
        <p:nvSpPr>
          <p:cNvPr id="21" name="hist-body-3">
            <a:extLst xmlns:a="http://schemas.openxmlformats.org/drawingml/2006/main">
              <a:ext uri="{FF2B5EF4-FFF2-40B4-BE49-F238E27FC236}">
                <a16:creationId xmlns:a16="http://schemas.microsoft.com/office/drawing/2014/main" id="{5D92429E-2534-4088-8A84-33FBDA327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5095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Moldex reports 35+ years of development across subdivisions and condominiums in Luzon.</a:t>
            </a:r>
          </a:p>
        </p:txBody>
      </p:sp>
    </p:spTree>
    <p:extLst>
      <p:ext uri="{BB962C8B-B14F-4D97-AF65-F5344CB8AC3E}">
        <p14:creationId xmlns:p14="http://schemas.microsoft.com/office/powerpoint/2010/main" val="16301919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itle-3">
            <a:extLst xmlns:a="http://schemas.openxmlformats.org/drawingml/2006/main">
              <a:ext uri="{FF2B5EF4-FFF2-40B4-BE49-F238E27FC236}">
                <a16:creationId xmlns:a16="http://schemas.microsoft.com/office/drawing/2014/main" id="{457D3D1B-D9DC-4544-8239-8F1938F8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Project overview</a:t>
            </a:r>
          </a:p>
        </p:txBody>
      </p:sp>
      <p:sp>
        <p:nvSpPr>
          <p:cNvPr id="2" name="accent-3">
            <a:extLst xmlns:a="http://schemas.openxmlformats.org/drawingml/2006/main">
              <a:ext uri="{FF2B5EF4-FFF2-40B4-BE49-F238E27FC236}">
                <a16:creationId xmlns:a16="http://schemas.microsoft.com/office/drawing/2014/main" id="{B69D8300-56C6-4DCC-96F1-38820559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3">
            <a:extLst xmlns:a="http://schemas.openxmlformats.org/drawingml/2006/main">
              <a:ext uri="{FF2B5EF4-FFF2-40B4-BE49-F238E27FC236}">
                <a16:creationId xmlns:a16="http://schemas.microsoft.com/office/drawing/2014/main" id="{0CCBF6A3-F24A-4FCD-BC18-15E0B1A3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A concise view of the community and its positioning</a:t>
            </a:r>
          </a:p>
        </p:txBody>
      </p:sp>
      <p:sp>
        <p:nvSpPr>
          <p:cNvPr id="4" name="footer-project-3">
            <a:extLst xmlns:a="http://schemas.openxmlformats.org/drawingml/2006/main">
              <a:ext uri="{FF2B5EF4-FFF2-40B4-BE49-F238E27FC236}">
                <a16:creationId xmlns:a16="http://schemas.microsoft.com/office/drawing/2014/main" id="{12A94A5A-F089-4D35-A445-513EE929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3">
            <a:extLst xmlns:a="http://schemas.openxmlformats.org/drawingml/2006/main">
              <a:ext uri="{FF2B5EF4-FFF2-40B4-BE49-F238E27FC236}">
                <a16:creationId xmlns:a16="http://schemas.microsoft.com/office/drawing/2014/main" id="{8A958EE3-DD7F-4762-B44F-E4934A70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CFB0DC-D55D-41E7-A37F-9D6A44D9D8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0235bb362e4472"/>
          <a:srcRect xmlns:a="http://schemas.openxmlformats.org/drawingml/2006/main" l="0" t="11297" r="0" b="112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352550"/>
            <a:ext cx="6591300" cy="4514850"/>
          </a:xfrm>
          <a:prstGeom xmlns:a="http://schemas.openxmlformats.org/drawingml/2006/main" prst="roundRect">
            <a:avLst>
              <a:gd name="adj" fmla="val 2532"/>
            </a:avLst>
          </a:prstGeom>
        </p:spPr>
      </p:pic>
      <p:sp>
        <p:nvSpPr>
          <p:cNvPr id="7" name="overview-area-box">
            <a:extLst xmlns:a="http://schemas.openxmlformats.org/drawingml/2006/main">
              <a:ext uri="{FF2B5EF4-FFF2-40B4-BE49-F238E27FC236}">
                <a16:creationId xmlns:a16="http://schemas.microsoft.com/office/drawing/2014/main" id="{6DC4D617-6EE5-48FA-B278-373EDDEF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352550"/>
            <a:ext cx="40386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07583F"/>
          </a:solidFill>
          <a:ln xmlns:a="http://schemas.openxmlformats.org/drawingml/2006/main" w="0">
            <a:noFill/>
          </a:ln>
        </p:spPr>
      </p:sp>
      <p:sp>
        <p:nvSpPr>
          <p:cNvPr id="8" name="overview-area-heading">
            <a:extLst xmlns:a="http://schemas.openxmlformats.org/drawingml/2006/main">
              <a:ext uri="{FF2B5EF4-FFF2-40B4-BE49-F238E27FC236}">
                <a16:creationId xmlns:a16="http://schemas.microsoft.com/office/drawing/2014/main" id="{267EF6C6-E4B8-4F52-AC08-CDF05DB7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54305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Development scale</a:t>
            </a:r>
          </a:p>
        </p:txBody>
      </p:sp>
      <p:sp>
        <p:nvSpPr>
          <p:cNvPr id="9" name="overview-area-body">
            <a:extLst xmlns:a="http://schemas.openxmlformats.org/drawingml/2006/main">
              <a:ext uri="{FF2B5EF4-FFF2-40B4-BE49-F238E27FC236}">
                <a16:creationId xmlns:a16="http://schemas.microsoft.com/office/drawing/2014/main" id="{5DD97CA6-CFA6-483A-BA64-49D58C41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962150"/>
            <a:ext cx="361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58.40 ha</a:t>
            </a:r>
          </a:p>
        </p:txBody>
      </p:sp>
      <p:sp>
        <p:nvSpPr>
          <p:cNvPr id="10" name="overview-style-box">
            <a:extLst xmlns:a="http://schemas.openxmlformats.org/drawingml/2006/main">
              <a:ext uri="{FF2B5EF4-FFF2-40B4-BE49-F238E27FC236}">
                <a16:creationId xmlns:a16="http://schemas.microsoft.com/office/drawing/2014/main" id="{8B2402AF-95B8-41A3-893D-9476A043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781300"/>
            <a:ext cx="40386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overview-style-heading">
            <a:extLst xmlns:a="http://schemas.openxmlformats.org/drawingml/2006/main">
              <a:ext uri="{FF2B5EF4-FFF2-40B4-BE49-F238E27FC236}">
                <a16:creationId xmlns:a16="http://schemas.microsoft.com/office/drawing/2014/main" id="{EB41D818-43EE-4B8A-9436-B6B3E54D0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9718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Product types</a:t>
            </a:r>
          </a:p>
        </p:txBody>
      </p:sp>
      <p:sp>
        <p:nvSpPr>
          <p:cNvPr id="12" name="overview-style-body">
            <a:extLst xmlns:a="http://schemas.openxmlformats.org/drawingml/2006/main">
              <a:ext uri="{FF2B5EF4-FFF2-40B4-BE49-F238E27FC236}">
                <a16:creationId xmlns:a16="http://schemas.microsoft.com/office/drawing/2014/main" id="{D6D60973-B679-42B2-99AE-03C3834E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390900"/>
            <a:ext cx="361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House &amp; Lot | Lot only</a:t>
            </a:r>
          </a:p>
        </p:txBody>
      </p:sp>
      <p:sp>
        <p:nvSpPr>
          <p:cNvPr id="13" name="overview-address-box">
            <a:extLst xmlns:a="http://schemas.openxmlformats.org/drawingml/2006/main">
              <a:ext uri="{FF2B5EF4-FFF2-40B4-BE49-F238E27FC236}">
                <a16:creationId xmlns:a16="http://schemas.microsoft.com/office/drawing/2014/main" id="{57141600-703C-41BD-A0D5-DA3D5906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210050"/>
            <a:ext cx="4038600" cy="165735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overview-address-heading">
            <a:extLst xmlns:a="http://schemas.openxmlformats.org/drawingml/2006/main">
              <a:ext uri="{FF2B5EF4-FFF2-40B4-BE49-F238E27FC236}">
                <a16:creationId xmlns:a16="http://schemas.microsoft.com/office/drawing/2014/main" id="{24E0B908-0E8F-436F-AA1E-4D2A148D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40055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Official location</a:t>
            </a:r>
          </a:p>
        </p:txBody>
      </p:sp>
      <p:sp>
        <p:nvSpPr>
          <p:cNvPr id="15" name="overview-address-body">
            <a:extLst xmlns:a="http://schemas.openxmlformats.org/drawingml/2006/main">
              <a:ext uri="{FF2B5EF4-FFF2-40B4-BE49-F238E27FC236}">
                <a16:creationId xmlns:a16="http://schemas.microsoft.com/office/drawing/2014/main" id="{BBDAFCF5-5225-4979-9DDF-264C546E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819650"/>
            <a:ext cx="3619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Brgy. De Ocampo and Gregorio Aliang, Trece Martires City, Cavite</a:t>
            </a:r>
          </a:p>
        </p:txBody>
      </p:sp>
    </p:spTree>
    <p:extLst>
      <p:ext uri="{BB962C8B-B14F-4D97-AF65-F5344CB8AC3E}">
        <p14:creationId xmlns:p14="http://schemas.microsoft.com/office/powerpoint/2010/main" val="12470432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itle-4">
            <a:extLst xmlns:a="http://schemas.openxmlformats.org/drawingml/2006/main">
              <a:ext uri="{FF2B5EF4-FFF2-40B4-BE49-F238E27FC236}">
                <a16:creationId xmlns:a16="http://schemas.microsoft.com/office/drawing/2014/main" id="{98A64536-C34D-4B87-A782-6695D39EA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Location and access</a:t>
            </a:r>
          </a:p>
        </p:txBody>
      </p:sp>
      <p:sp>
        <p:nvSpPr>
          <p:cNvPr id="2" name="accent-4">
            <a:extLst xmlns:a="http://schemas.openxmlformats.org/drawingml/2006/main">
              <a:ext uri="{FF2B5EF4-FFF2-40B4-BE49-F238E27FC236}">
                <a16:creationId xmlns:a16="http://schemas.microsoft.com/office/drawing/2014/main" id="{ED12DC04-0113-484B-993E-DABF0380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4">
            <a:extLst xmlns:a="http://schemas.openxmlformats.org/drawingml/2006/main">
              <a:ext uri="{FF2B5EF4-FFF2-40B4-BE49-F238E27FC236}">
                <a16:creationId xmlns:a16="http://schemas.microsoft.com/office/drawing/2014/main" id="{55EC3938-5B69-4071-84EE-F33B73C3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Project address and the clearest buyer-facing access points</a:t>
            </a:r>
          </a:p>
        </p:txBody>
      </p:sp>
      <p:sp>
        <p:nvSpPr>
          <p:cNvPr id="4" name="footer-project-4">
            <a:extLst xmlns:a="http://schemas.openxmlformats.org/drawingml/2006/main">
              <a:ext uri="{FF2B5EF4-FFF2-40B4-BE49-F238E27FC236}">
                <a16:creationId xmlns:a16="http://schemas.microsoft.com/office/drawing/2014/main" id="{DD43337F-F5D8-454E-96E5-39842086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4">
            <a:extLst xmlns:a="http://schemas.openxmlformats.org/drawingml/2006/main">
              <a:ext uri="{FF2B5EF4-FFF2-40B4-BE49-F238E27FC236}">
                <a16:creationId xmlns:a16="http://schemas.microsoft.com/office/drawing/2014/main" id="{D1C4E172-4BA2-4B05-A138-BF687C20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BDA866-CEB6-4AF3-961B-EAFAA51ACF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6d16af7efd4f5e"/>
          <a:srcRect xmlns:a="http://schemas.openxmlformats.org/drawingml/2006/main" l="0" t="1716" r="0" b="17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333500"/>
            <a:ext cx="523875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7" name="location-address">
            <a:extLst xmlns:a="http://schemas.openxmlformats.org/drawingml/2006/main">
              <a:ext uri="{FF2B5EF4-FFF2-40B4-BE49-F238E27FC236}">
                <a16:creationId xmlns:a16="http://schemas.microsoft.com/office/drawing/2014/main" id="{46164C4B-0A9D-415B-8EB3-3B8CD302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390650"/>
            <a:ext cx="5048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Brgy. De Ocampo and Gregorio Aliang,</a:t>
            </a:r>
          </a:p>
          <a:p xmlns:a="http://schemas.openxmlformats.org/drawingml/2006/main">
            <a:pPr>
              <a:buNone/>
              <a:defRPr sz="2025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Trece Martires City, Cavite</a:t>
            </a:r>
          </a:p>
        </p:txBody>
      </p:sp>
      <p:sp>
        <p:nvSpPr>
          <p:cNvPr id="8" name="access-0-box">
            <a:extLst xmlns:a="http://schemas.openxmlformats.org/drawingml/2006/main">
              <a:ext uri="{FF2B5EF4-FFF2-40B4-BE49-F238E27FC236}">
                <a16:creationId xmlns:a16="http://schemas.microsoft.com/office/drawing/2014/main" id="{331A7796-CE19-4B94-B193-753BC8FE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90750"/>
            <a:ext cx="5048250" cy="10477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9" name="access-0-heading">
            <a:extLst xmlns:a="http://schemas.openxmlformats.org/drawingml/2006/main">
              <a:ext uri="{FF2B5EF4-FFF2-40B4-BE49-F238E27FC236}">
                <a16:creationId xmlns:a16="http://schemas.microsoft.com/office/drawing/2014/main" id="{9AEA3B61-AEB2-4962-88A2-80ACD5D4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62200"/>
            <a:ext cx="4629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Trece–Tanza Road</a:t>
            </a:r>
          </a:p>
        </p:txBody>
      </p:sp>
      <p:sp>
        <p:nvSpPr>
          <p:cNvPr id="10" name="access-0-body">
            <a:extLst xmlns:a="http://schemas.openxmlformats.org/drawingml/2006/main">
              <a:ext uri="{FF2B5EF4-FFF2-40B4-BE49-F238E27FC236}">
                <a16:creationId xmlns:a16="http://schemas.microsoft.com/office/drawing/2014/main" id="{C6038C06-91DF-49EF-B520-57F789151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743200"/>
            <a:ext cx="4629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 sz="1125"/>
            </a:defPPr>
          </a:lstStyle>
          <a:p xmlns:a="http://schemas.openxmlformats.org/drawingml/2006/main">
            <a:pPr>
              <a:buNone/>
              <a:defRPr sz="1125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26342F"/>
                </a:solidFill>
                <a:latin typeface="Arial"/>
                <a:ea typeface="Arial"/>
                <a:cs typeface="Arial"/>
              </a:rPr>
              <a:t>The community sits along the main Trece Martires and Tanza corridor.</a:t>
            </a:r>
          </a:p>
        </p:txBody>
      </p:sp>
      <p:sp>
        <p:nvSpPr>
          <p:cNvPr id="11" name="access-1-box">
            <a:extLst xmlns:a="http://schemas.openxmlformats.org/drawingml/2006/main">
              <a:ext uri="{FF2B5EF4-FFF2-40B4-BE49-F238E27FC236}">
                <a16:creationId xmlns:a16="http://schemas.microsoft.com/office/drawing/2014/main" id="{B140CC55-A8D5-45E1-A8F5-001CF58B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333750"/>
            <a:ext cx="5048250" cy="10477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2" name="access-1-heading">
            <a:extLst xmlns:a="http://schemas.openxmlformats.org/drawingml/2006/main">
              <a:ext uri="{FF2B5EF4-FFF2-40B4-BE49-F238E27FC236}">
                <a16:creationId xmlns:a16="http://schemas.microsoft.com/office/drawing/2014/main" id="{0BCDB465-6C4C-4FF5-9A9C-000048C8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505200"/>
            <a:ext cx="4629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Governor’s Drive</a:t>
            </a:r>
          </a:p>
        </p:txBody>
      </p:sp>
      <p:sp>
        <p:nvSpPr>
          <p:cNvPr id="13" name="access-1-body">
            <a:extLst xmlns:a="http://schemas.openxmlformats.org/drawingml/2006/main">
              <a:ext uri="{FF2B5EF4-FFF2-40B4-BE49-F238E27FC236}">
                <a16:creationId xmlns:a16="http://schemas.microsoft.com/office/drawing/2014/main" id="{3156753B-D5EF-4863-B3E2-68A2EDC4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86200"/>
            <a:ext cx="4629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730"/>
          </a:bodyPr>
          <a:lstStyle xmlns:a="http://schemas.openxmlformats.org/drawingml/2006/main">
            <a:defPPr>
              <a:defRPr sz="1125"/>
            </a:defPPr>
          </a:lstStyle>
          <a:p xmlns:a="http://schemas.openxmlformats.org/drawingml/2006/main">
            <a:pPr>
              <a:buNone/>
              <a:defRPr sz="1125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26342F"/>
                </a:solidFill>
                <a:latin typeface="Arial"/>
                <a:ea typeface="Arial"/>
                <a:cs typeface="Arial"/>
              </a:rPr>
              <a:t>Travel west to Trece town proper, then continue to Trece–Tanza Road.</a:t>
            </a:r>
          </a:p>
        </p:txBody>
      </p:sp>
      <p:sp>
        <p:nvSpPr>
          <p:cNvPr id="14" name="access-2-box">
            <a:extLst xmlns:a="http://schemas.openxmlformats.org/drawingml/2006/main">
              <a:ext uri="{FF2B5EF4-FFF2-40B4-BE49-F238E27FC236}">
                <a16:creationId xmlns:a16="http://schemas.microsoft.com/office/drawing/2014/main" id="{5E576D1E-8D42-4ED2-9E1B-BA1A9FBE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76750"/>
            <a:ext cx="5048250" cy="10477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5" name="access-2-heading">
            <a:extLst xmlns:a="http://schemas.openxmlformats.org/drawingml/2006/main">
              <a:ext uri="{FF2B5EF4-FFF2-40B4-BE49-F238E27FC236}">
                <a16:creationId xmlns:a16="http://schemas.microsoft.com/office/drawing/2014/main" id="{13313E34-A0FD-4648-BDA2-6E7B8B0D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648200"/>
            <a:ext cx="4629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CAVITEX and SLEX access</a:t>
            </a:r>
          </a:p>
        </p:txBody>
      </p:sp>
      <p:sp>
        <p:nvSpPr>
          <p:cNvPr id="16" name="access-2-body">
            <a:extLst xmlns:a="http://schemas.openxmlformats.org/drawingml/2006/main">
              <a:ext uri="{FF2B5EF4-FFF2-40B4-BE49-F238E27FC236}">
                <a16:creationId xmlns:a16="http://schemas.microsoft.com/office/drawing/2014/main" id="{1F8E651C-8509-4743-B316-F99F20F6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029200"/>
            <a:ext cx="4629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023"/>
          </a:bodyPr>
          <a:lstStyle xmlns:a="http://schemas.openxmlformats.org/drawingml/2006/main">
            <a:defPPr>
              <a:defRPr sz="1125"/>
            </a:defPPr>
          </a:lstStyle>
          <a:p xmlns:a="http://schemas.openxmlformats.org/drawingml/2006/main">
            <a:pPr>
              <a:buNone/>
              <a:defRPr sz="1125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125">
                <a:solidFill>
                  <a:srgbClr val="26342F"/>
                </a:solidFill>
                <a:latin typeface="Arial"/>
                <a:ea typeface="Arial"/>
                <a:cs typeface="Arial"/>
              </a:rPr>
              <a:t>Approach through Tanza from CAVITEX or through Carmona and Governor’s Drive from SLEX.</a:t>
            </a:r>
          </a:p>
        </p:txBody>
      </p:sp>
    </p:spTree>
    <p:extLst>
      <p:ext uri="{BB962C8B-B14F-4D97-AF65-F5344CB8AC3E}">
        <p14:creationId xmlns:p14="http://schemas.microsoft.com/office/powerpoint/2010/main" val="19256772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itle-5">
            <a:extLst xmlns:a="http://schemas.openxmlformats.org/drawingml/2006/main">
              <a:ext uri="{FF2B5EF4-FFF2-40B4-BE49-F238E27FC236}">
                <a16:creationId xmlns:a16="http://schemas.microsoft.com/office/drawing/2014/main" id="{3E521B97-D981-46E5-9F41-823EB184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Why this location works</a:t>
            </a:r>
          </a:p>
        </p:txBody>
      </p:sp>
      <p:sp>
        <p:nvSpPr>
          <p:cNvPr id="2" name="accent-5">
            <a:extLst xmlns:a="http://schemas.openxmlformats.org/drawingml/2006/main">
              <a:ext uri="{FF2B5EF4-FFF2-40B4-BE49-F238E27FC236}">
                <a16:creationId xmlns:a16="http://schemas.microsoft.com/office/drawing/2014/main" id="{FCC4E11E-4F27-4C89-BDBB-302E615E1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5">
            <a:extLst xmlns:a="http://schemas.openxmlformats.org/drawingml/2006/main">
              <a:ext uri="{FF2B5EF4-FFF2-40B4-BE49-F238E27FC236}">
                <a16:creationId xmlns:a16="http://schemas.microsoft.com/office/drawing/2014/main" id="{5F7F83E9-6FEB-4712-B5E3-DC30873F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A practical fit for different buyer priorities</a:t>
            </a:r>
          </a:p>
        </p:txBody>
      </p:sp>
      <p:sp>
        <p:nvSpPr>
          <p:cNvPr id="4" name="footer-project-5">
            <a:extLst xmlns:a="http://schemas.openxmlformats.org/drawingml/2006/main">
              <a:ext uri="{FF2B5EF4-FFF2-40B4-BE49-F238E27FC236}">
                <a16:creationId xmlns:a16="http://schemas.microsoft.com/office/drawing/2014/main" id="{FFFCE2A6-1BB5-4DAA-800B-6C043379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5">
            <a:extLst xmlns:a="http://schemas.openxmlformats.org/drawingml/2006/main">
              <a:ext uri="{FF2B5EF4-FFF2-40B4-BE49-F238E27FC236}">
                <a16:creationId xmlns:a16="http://schemas.microsoft.com/office/drawing/2014/main" id="{31E21DB0-A13B-4443-ACF8-924E5DC6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fit-0-box">
            <a:extLst xmlns:a="http://schemas.openxmlformats.org/drawingml/2006/main">
              <a:ext uri="{FF2B5EF4-FFF2-40B4-BE49-F238E27FC236}">
                <a16:creationId xmlns:a16="http://schemas.microsoft.com/office/drawing/2014/main" id="{5B29DD8A-00F0-4AB3-912A-EE89252F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3429000" cy="36195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7583F"/>
          </a:solidFill>
          <a:ln xmlns:a="http://schemas.openxmlformats.org/drawingml/2006/main" w="0">
            <a:noFill/>
          </a:ln>
        </p:spPr>
      </p:sp>
      <p:sp>
        <p:nvSpPr>
          <p:cNvPr id="7" name="fit-0-heading">
            <a:extLst xmlns:a="http://schemas.openxmlformats.org/drawingml/2006/main">
              <a:ext uri="{FF2B5EF4-FFF2-40B4-BE49-F238E27FC236}">
                <a16:creationId xmlns:a16="http://schemas.microsoft.com/office/drawing/2014/main" id="{D43CE68F-6DCB-4E72-96B2-01850C93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14500"/>
            <a:ext cx="3009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Established community</a:t>
            </a:r>
          </a:p>
        </p:txBody>
      </p:sp>
      <p:sp>
        <p:nvSpPr>
          <p:cNvPr id="8" name="fit-0-body">
            <a:extLst xmlns:a="http://schemas.openxmlformats.org/drawingml/2006/main">
              <a:ext uri="{FF2B5EF4-FFF2-40B4-BE49-F238E27FC236}">
                <a16:creationId xmlns:a16="http://schemas.microsoft.com/office/drawing/2014/main" id="{CCC703A3-CBEB-46FB-B47E-01FB9E2B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33600"/>
            <a:ext cx="300990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Launched in 1996, with land development completed in September 2000 according to the project fact sheet.</a:t>
            </a:r>
          </a:p>
        </p:txBody>
      </p:sp>
      <p:sp>
        <p:nvSpPr>
          <p:cNvPr id="9" name="fit-1-box">
            <a:extLst xmlns:a="http://schemas.openxmlformats.org/drawingml/2006/main">
              <a:ext uri="{FF2B5EF4-FFF2-40B4-BE49-F238E27FC236}">
                <a16:creationId xmlns:a16="http://schemas.microsoft.com/office/drawing/2014/main" id="{B18EEFB2-9864-477F-8851-77D2AA2C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524000"/>
            <a:ext cx="3429000" cy="36195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0" name="fit-1-heading">
            <a:extLst xmlns:a="http://schemas.openxmlformats.org/drawingml/2006/main">
              <a:ext uri="{FF2B5EF4-FFF2-40B4-BE49-F238E27FC236}">
                <a16:creationId xmlns:a16="http://schemas.microsoft.com/office/drawing/2014/main" id="{D73CE398-0E9F-40F0-B4C1-04393474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714500"/>
            <a:ext cx="3009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Flexible home choice</a:t>
            </a:r>
          </a:p>
        </p:txBody>
      </p:sp>
      <p:sp>
        <p:nvSpPr>
          <p:cNvPr id="11" name="fit-1-body">
            <a:extLst xmlns:a="http://schemas.openxmlformats.org/drawingml/2006/main">
              <a:ext uri="{FF2B5EF4-FFF2-40B4-BE49-F238E27FC236}">
                <a16:creationId xmlns:a16="http://schemas.microsoft.com/office/drawing/2014/main" id="{156E2E4F-1AD3-41C6-8E79-FAB1D2DD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133600"/>
            <a:ext cx="300990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The current Drive guide lists 17 models, ranging from 63 sqm to 187 sqm on lots starting at 120 sqm.</a:t>
            </a:r>
          </a:p>
        </p:txBody>
      </p:sp>
      <p:sp>
        <p:nvSpPr>
          <p:cNvPr id="12" name="fit-2-box">
            <a:extLst xmlns:a="http://schemas.openxmlformats.org/drawingml/2006/main">
              <a:ext uri="{FF2B5EF4-FFF2-40B4-BE49-F238E27FC236}">
                <a16:creationId xmlns:a16="http://schemas.microsoft.com/office/drawing/2014/main" id="{17B9E1EA-8BE1-4289-8638-48DA07DA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524000"/>
            <a:ext cx="3429000" cy="36195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3" name="fit-2-heading">
            <a:extLst xmlns:a="http://schemas.openxmlformats.org/drawingml/2006/main">
              <a:ext uri="{FF2B5EF4-FFF2-40B4-BE49-F238E27FC236}">
                <a16:creationId xmlns:a16="http://schemas.microsoft.com/office/drawing/2014/main" id="{8CADE338-11EA-4FA1-8736-2F1C28860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14500"/>
            <a:ext cx="3009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Essential infrastructure</a:t>
            </a:r>
          </a:p>
        </p:txBody>
      </p:sp>
      <p:sp>
        <p:nvSpPr>
          <p:cNvPr id="14" name="fit-2-body">
            <a:extLst xmlns:a="http://schemas.openxmlformats.org/drawingml/2006/main">
              <a:ext uri="{FF2B5EF4-FFF2-40B4-BE49-F238E27FC236}">
                <a16:creationId xmlns:a16="http://schemas.microsoft.com/office/drawing/2014/main" id="{E5C6DAE0-C3A8-4368-9E88-D63FCA75B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133600"/>
            <a:ext cx="300990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Security, lighting, drainage, water supply, concrete roads, and perimeter controls are listed features.</a:t>
            </a:r>
          </a:p>
        </p:txBody>
      </p:sp>
      <p:sp>
        <p:nvSpPr>
          <p:cNvPr id="15" name="fit-note">
            <a:extLst xmlns:a="http://schemas.openxmlformats.org/drawingml/2006/main">
              <a:ext uri="{FF2B5EF4-FFF2-40B4-BE49-F238E27FC236}">
                <a16:creationId xmlns:a16="http://schemas.microsoft.com/office/drawing/2014/main" id="{740B0294-E20F-4030-9355-76ACCD94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4768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Use the next conversation to match the buyer’s preferred lot, house size, monthly budget, and timing.</a:t>
            </a:r>
          </a:p>
        </p:txBody>
      </p:sp>
    </p:spTree>
    <p:extLst>
      <p:ext uri="{BB962C8B-B14F-4D97-AF65-F5344CB8AC3E}">
        <p14:creationId xmlns:p14="http://schemas.microsoft.com/office/powerpoint/2010/main" val="16281914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itle-6">
            <a:extLst xmlns:a="http://schemas.openxmlformats.org/drawingml/2006/main">
              <a:ext uri="{FF2B5EF4-FFF2-40B4-BE49-F238E27FC236}">
                <a16:creationId xmlns:a16="http://schemas.microsoft.com/office/drawing/2014/main" id="{5896A3C4-CACC-44DC-8FEC-D058EB53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Amenities and community features</a:t>
            </a:r>
          </a:p>
        </p:txBody>
      </p:sp>
      <p:sp>
        <p:nvSpPr>
          <p:cNvPr id="2" name="accent-6">
            <a:extLst xmlns:a="http://schemas.openxmlformats.org/drawingml/2006/main">
              <a:ext uri="{FF2B5EF4-FFF2-40B4-BE49-F238E27FC236}">
                <a16:creationId xmlns:a16="http://schemas.microsoft.com/office/drawing/2014/main" id="{9F95C696-574E-45B4-BEFE-FCFEBCC9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6">
            <a:extLst xmlns:a="http://schemas.openxmlformats.org/drawingml/2006/main">
              <a:ext uri="{FF2B5EF4-FFF2-40B4-BE49-F238E27FC236}">
                <a16:creationId xmlns:a16="http://schemas.microsoft.com/office/drawing/2014/main" id="{F0E451EA-D20D-4088-AC76-CC2CA1F3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What residents can expect inside the development</a:t>
            </a:r>
          </a:p>
        </p:txBody>
      </p:sp>
      <p:sp>
        <p:nvSpPr>
          <p:cNvPr id="4" name="footer-project-6">
            <a:extLst xmlns:a="http://schemas.openxmlformats.org/drawingml/2006/main">
              <a:ext uri="{FF2B5EF4-FFF2-40B4-BE49-F238E27FC236}">
                <a16:creationId xmlns:a16="http://schemas.microsoft.com/office/drawing/2014/main" id="{3BD6CFA8-CAA8-4767-9C10-341F99A5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6">
            <a:extLst xmlns:a="http://schemas.openxmlformats.org/drawingml/2006/main">
              <a:ext uri="{FF2B5EF4-FFF2-40B4-BE49-F238E27FC236}">
                <a16:creationId xmlns:a16="http://schemas.microsoft.com/office/drawing/2014/main" id="{CB732B64-9799-4600-8D24-CB67F98E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74A4C26-2120-4306-928F-57DD479B2A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ef9125e78149e7"/>
          <a:srcRect xmlns:a="http://schemas.openxmlformats.org/drawingml/2006/main" l="0" t="8390" r="0" b="839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352550"/>
            <a:ext cx="2457450" cy="18097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BA85741-B9FC-432D-9AB8-7FFAA400BB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22e52a22e4fd0"/>
          <a:srcRect xmlns:a="http://schemas.openxmlformats.org/drawingml/2006/main" l="9059" t="0" r="90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71850" y="1352550"/>
            <a:ext cx="2457450" cy="18097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C730A88-DD7A-4821-9AA4-DFE861E33B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e25712648439c"/>
          <a:srcRect xmlns:a="http://schemas.openxmlformats.org/drawingml/2006/main" l="11775" t="0" r="1177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3486150"/>
            <a:ext cx="2457450" cy="18097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2BF5F63-3712-4C6C-AFC7-BD0DC4013F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148d07e374576"/>
          <a:srcRect xmlns:a="http://schemas.openxmlformats.org/drawingml/2006/main" l="296" t="0" r="2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71850" y="3486150"/>
            <a:ext cx="2457450" cy="18097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sp>
        <p:nvSpPr>
          <p:cNvPr id="10" name="amenities-panel">
            <a:extLst xmlns:a="http://schemas.openxmlformats.org/drawingml/2006/main">
              <a:ext uri="{FF2B5EF4-FFF2-40B4-BE49-F238E27FC236}">
                <a16:creationId xmlns:a16="http://schemas.microsoft.com/office/drawing/2014/main" id="{CF6259DA-78E5-4D9B-8C06-7C9C9EAA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352550"/>
            <a:ext cx="5295900" cy="394335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bullet-0">
            <a:extLst xmlns:a="http://schemas.openxmlformats.org/drawingml/2006/main">
              <a:ext uri="{FF2B5EF4-FFF2-40B4-BE49-F238E27FC236}">
                <a16:creationId xmlns:a16="http://schemas.microsoft.com/office/drawing/2014/main" id="{44FF8073-4466-4D9D-9BB3-7BE7F232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6573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12" name="amenity-0">
            <a:extLst xmlns:a="http://schemas.openxmlformats.org/drawingml/2006/main">
              <a:ext uri="{FF2B5EF4-FFF2-40B4-BE49-F238E27FC236}">
                <a16:creationId xmlns:a16="http://schemas.microsoft.com/office/drawing/2014/main" id="{1263248D-F248-4A96-B4AA-45616B73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5525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Clubhouse</a:t>
            </a:r>
          </a:p>
        </p:txBody>
      </p:sp>
      <p:sp>
        <p:nvSpPr>
          <p:cNvPr id="13" name="bullet-1">
            <a:extLst xmlns:a="http://schemas.openxmlformats.org/drawingml/2006/main">
              <a:ext uri="{FF2B5EF4-FFF2-40B4-BE49-F238E27FC236}">
                <a16:creationId xmlns:a16="http://schemas.microsoft.com/office/drawing/2014/main" id="{3874130D-47CE-416F-A77A-CBEB27397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2669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14" name="amenity-1">
            <a:extLst xmlns:a="http://schemas.openxmlformats.org/drawingml/2006/main">
              <a:ext uri="{FF2B5EF4-FFF2-40B4-BE49-F238E27FC236}">
                <a16:creationId xmlns:a16="http://schemas.microsoft.com/office/drawing/2014/main" id="{60A99313-0639-4E41-BA1C-0535B7EC2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1621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Swimming pool</a:t>
            </a:r>
          </a:p>
        </p:txBody>
      </p:sp>
      <p:sp>
        <p:nvSpPr>
          <p:cNvPr id="15" name="bullet-2">
            <a:extLst xmlns:a="http://schemas.openxmlformats.org/drawingml/2006/main">
              <a:ext uri="{FF2B5EF4-FFF2-40B4-BE49-F238E27FC236}">
                <a16:creationId xmlns:a16="http://schemas.microsoft.com/office/drawing/2014/main" id="{D78B489B-560A-4D66-AABA-FE9DC9FD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16" name="amenity-2">
            <a:extLst xmlns:a="http://schemas.openxmlformats.org/drawingml/2006/main">
              <a:ext uri="{FF2B5EF4-FFF2-40B4-BE49-F238E27FC236}">
                <a16:creationId xmlns:a16="http://schemas.microsoft.com/office/drawing/2014/main" id="{B800534F-DFD8-4965-8CC9-00C59CF3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7717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Fitness center</a:t>
            </a:r>
          </a:p>
        </p:txBody>
      </p:sp>
      <p:sp>
        <p:nvSpPr>
          <p:cNvPr id="17" name="bullet-3">
            <a:extLst xmlns:a="http://schemas.openxmlformats.org/drawingml/2006/main">
              <a:ext uri="{FF2B5EF4-FFF2-40B4-BE49-F238E27FC236}">
                <a16:creationId xmlns:a16="http://schemas.microsoft.com/office/drawing/2014/main" id="{FF03D8C2-A534-4A0A-99F8-F7682AB0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4861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18" name="amenity-3">
            <a:extLst xmlns:a="http://schemas.openxmlformats.org/drawingml/2006/main">
              <a:ext uri="{FF2B5EF4-FFF2-40B4-BE49-F238E27FC236}">
                <a16:creationId xmlns:a16="http://schemas.microsoft.com/office/drawing/2014/main" id="{91366456-7793-48B0-BB89-6EA9ECC76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3813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Basketball court</a:t>
            </a:r>
          </a:p>
        </p:txBody>
      </p:sp>
      <p:sp>
        <p:nvSpPr>
          <p:cNvPr id="19" name="bullet-4">
            <a:extLst xmlns:a="http://schemas.openxmlformats.org/drawingml/2006/main">
              <a:ext uri="{FF2B5EF4-FFF2-40B4-BE49-F238E27FC236}">
                <a16:creationId xmlns:a16="http://schemas.microsoft.com/office/drawing/2014/main" id="{16999223-6BCC-4CCD-AC2B-CD15FF095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957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20" name="amenity-4">
            <a:extLst xmlns:a="http://schemas.openxmlformats.org/drawingml/2006/main">
              <a:ext uri="{FF2B5EF4-FFF2-40B4-BE49-F238E27FC236}">
                <a16:creationId xmlns:a16="http://schemas.microsoft.com/office/drawing/2014/main" id="{B8E271E1-1F49-4705-97C3-5C516CD2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9909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Tennis court</a:t>
            </a:r>
          </a:p>
        </p:txBody>
      </p:sp>
      <p:sp>
        <p:nvSpPr>
          <p:cNvPr id="21" name="bullet-5">
            <a:extLst xmlns:a="http://schemas.openxmlformats.org/drawingml/2006/main">
              <a:ext uri="{FF2B5EF4-FFF2-40B4-BE49-F238E27FC236}">
                <a16:creationId xmlns:a16="http://schemas.microsoft.com/office/drawing/2014/main" id="{580ECD71-1849-4BA6-B34F-BB4C44358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6573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22" name="amenity-5">
            <a:extLst xmlns:a="http://schemas.openxmlformats.org/drawingml/2006/main">
              <a:ext uri="{FF2B5EF4-FFF2-40B4-BE49-F238E27FC236}">
                <a16:creationId xmlns:a16="http://schemas.microsoft.com/office/drawing/2014/main" id="{64913E24-9479-488B-92B7-4D2A3F24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5525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Children’s playground</a:t>
            </a:r>
          </a:p>
        </p:txBody>
      </p:sp>
      <p:sp>
        <p:nvSpPr>
          <p:cNvPr id="23" name="bullet-6">
            <a:extLst xmlns:a="http://schemas.openxmlformats.org/drawingml/2006/main">
              <a:ext uri="{FF2B5EF4-FFF2-40B4-BE49-F238E27FC236}">
                <a16:creationId xmlns:a16="http://schemas.microsoft.com/office/drawing/2014/main" id="{06C406EE-9E2A-4A74-BC7E-0EE243D1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2669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24" name="amenity-6">
            <a:extLst xmlns:a="http://schemas.openxmlformats.org/drawingml/2006/main">
              <a:ext uri="{FF2B5EF4-FFF2-40B4-BE49-F238E27FC236}">
                <a16:creationId xmlns:a16="http://schemas.microsoft.com/office/drawing/2014/main" id="{D89EBD31-8942-4592-825C-A073EB8B4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1621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Pavilion</a:t>
            </a:r>
          </a:p>
        </p:txBody>
      </p:sp>
      <p:sp>
        <p:nvSpPr>
          <p:cNvPr id="25" name="bullet-7">
            <a:extLst xmlns:a="http://schemas.openxmlformats.org/drawingml/2006/main">
              <a:ext uri="{FF2B5EF4-FFF2-40B4-BE49-F238E27FC236}">
                <a16:creationId xmlns:a16="http://schemas.microsoft.com/office/drawing/2014/main" id="{8933D73B-7F44-46DF-BDFA-ED60DFC0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26" name="amenity-7">
            <a:extLst xmlns:a="http://schemas.openxmlformats.org/drawingml/2006/main">
              <a:ext uri="{FF2B5EF4-FFF2-40B4-BE49-F238E27FC236}">
                <a16:creationId xmlns:a16="http://schemas.microsoft.com/office/drawing/2014/main" id="{C002A333-F637-4BDD-AA48-2B37EC00E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7717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Entrance gate with guardhouse</a:t>
            </a:r>
          </a:p>
        </p:txBody>
      </p:sp>
      <p:sp>
        <p:nvSpPr>
          <p:cNvPr id="27" name="bullet-8">
            <a:extLst xmlns:a="http://schemas.openxmlformats.org/drawingml/2006/main">
              <a:ext uri="{FF2B5EF4-FFF2-40B4-BE49-F238E27FC236}">
                <a16:creationId xmlns:a16="http://schemas.microsoft.com/office/drawing/2014/main" id="{12FC76E8-0A37-4B0B-9F2D-48FA8718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4861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28" name="amenity-8">
            <a:extLst xmlns:a="http://schemas.openxmlformats.org/drawingml/2006/main">
              <a:ext uri="{FF2B5EF4-FFF2-40B4-BE49-F238E27FC236}">
                <a16:creationId xmlns:a16="http://schemas.microsoft.com/office/drawing/2014/main" id="{FBDD69FE-520F-4931-8779-556F16E2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381375"/>
            <a:ext cx="2152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63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24/7 security</a:t>
            </a:r>
          </a:p>
        </p:txBody>
      </p:sp>
      <p:sp>
        <p:nvSpPr>
          <p:cNvPr id="29" name="amenity-disclaimer">
            <a:extLst xmlns:a="http://schemas.openxmlformats.org/drawingml/2006/main">
              <a:ext uri="{FF2B5EF4-FFF2-40B4-BE49-F238E27FC236}">
                <a16:creationId xmlns:a16="http://schemas.microsoft.com/office/drawing/2014/main" id="{C91FE368-911D-46C0-822C-733CB9F4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543550"/>
            <a:ext cx="529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38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38">
                <a:solidFill>
                  <a:srgbClr val="66736E"/>
                </a:solidFill>
                <a:latin typeface="Arial"/>
                <a:ea typeface="Arial"/>
                <a:cs typeface="Arial"/>
              </a:rPr>
              <a:t>Confirm current operating status, rules, and availability of each facility during the site visit.</a:t>
            </a:r>
          </a:p>
        </p:txBody>
      </p:sp>
    </p:spTree>
    <p:extLst>
      <p:ext uri="{BB962C8B-B14F-4D97-AF65-F5344CB8AC3E}">
        <p14:creationId xmlns:p14="http://schemas.microsoft.com/office/powerpoint/2010/main" val="20073169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-7">
            <a:extLst xmlns:a="http://schemas.openxmlformats.org/drawingml/2006/main">
              <a:ext uri="{FF2B5EF4-FFF2-40B4-BE49-F238E27FC236}">
                <a16:creationId xmlns:a16="http://schemas.microsoft.com/office/drawing/2014/main" id="{1959D687-1316-4819-B778-D0CBCE11C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House model choices</a:t>
            </a:r>
          </a:p>
        </p:txBody>
      </p:sp>
      <p:sp>
        <p:nvSpPr>
          <p:cNvPr id="2" name="accent-7">
            <a:extLst xmlns:a="http://schemas.openxmlformats.org/drawingml/2006/main">
              <a:ext uri="{FF2B5EF4-FFF2-40B4-BE49-F238E27FC236}">
                <a16:creationId xmlns:a16="http://schemas.microsoft.com/office/drawing/2014/main" id="{004543A6-F7B7-4A90-9A5D-41FF0A96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7">
            <a:extLst xmlns:a="http://schemas.openxmlformats.org/drawingml/2006/main">
              <a:ext uri="{FF2B5EF4-FFF2-40B4-BE49-F238E27FC236}">
                <a16:creationId xmlns:a16="http://schemas.microsoft.com/office/drawing/2014/main" id="{93DA2154-457F-42E1-BED2-DA74458F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17 current models across a range of household needs</a:t>
            </a:r>
          </a:p>
        </p:txBody>
      </p:sp>
      <p:sp>
        <p:nvSpPr>
          <p:cNvPr id="4" name="footer-project-7">
            <a:extLst xmlns:a="http://schemas.openxmlformats.org/drawingml/2006/main">
              <a:ext uri="{FF2B5EF4-FFF2-40B4-BE49-F238E27FC236}">
                <a16:creationId xmlns:a16="http://schemas.microsoft.com/office/drawing/2014/main" id="{C83AEF48-23B2-4690-B1D0-4A9CA898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7">
            <a:extLst xmlns:a="http://schemas.openxmlformats.org/drawingml/2006/main">
              <a:ext uri="{FF2B5EF4-FFF2-40B4-BE49-F238E27FC236}">
                <a16:creationId xmlns:a16="http://schemas.microsoft.com/office/drawing/2014/main" id="{7A562557-43D0-4FD1-A4BF-8FE3A15B9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689FE5-27BE-45A0-83B6-101260A2E9F3}"/>
              </a:ext>
            </a:extLst>
          </p:cNvPr>
          <p:cNvGraphicFramePr/>
          <p:nvPr/>
        </p:nvGraphicFramePr>
        <p:xfrm>
          <a:off xmlns:a="http://schemas.openxmlformats.org/drawingml/2006/main" x="609600" y="1314450"/>
          <a:ext xmlns:a="http://schemas.openxmlformats.org/drawingml/2006/main" cx="10972800" cy="4331376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2000250"/>
                <a:gridCol w="1428750"/>
                <a:gridCol w="1428750"/>
                <a:gridCol w="2400300"/>
              </a:tblGrid>
              <a:tr h="240632"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House model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Floor area</a:t>
                      </a:r>
                    </a:p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(sqm)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Beds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Baths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Min. lot</a:t>
                      </a:r>
                    </a:p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(sqm)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Aurora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155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Brie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76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Chloe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Elise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64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Eloise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Gracie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172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Helena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70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Ivanah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166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Jasmine 60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63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Jasmine 90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126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Jasmine 100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127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Julien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171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Kathryn 60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63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Kathryn 100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139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Kathryn 118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160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Kathryn 128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187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>
                    <a:solidFill>
                      <a:srgbClr val="F2F6F4"/>
                    </a:solidFill>
                  </a:tcPr>
                </a:tc>
              </a:tr>
              <a:tr h="240632"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Shannon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157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ctr"/>
                </a:tc>
                <a:tc>
                  <a:txBody>
                    <a:bodyPr/>
                    <a:lstStyle/>
                    <a:p>
                      <a:r>
                        <a:rPr sz="713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76200" marR="76200" marT="9525" marB="9525" anchor="ctr"/>
                </a:tc>
              </a:tr>
            </a:tbl>
          </a:graphicData>
        </a:graphic>
      </p:graphicFrame>
      <p:sp>
        <p:nvSpPr>
          <p:cNvPr id="7" name="models-note">
            <a:extLst xmlns:a="http://schemas.openxmlformats.org/drawingml/2006/main">
              <a:ext uri="{FF2B5EF4-FFF2-40B4-BE49-F238E27FC236}">
                <a16:creationId xmlns:a16="http://schemas.microsoft.com/office/drawing/2014/main" id="{A94E3406-D2D9-4A09-A0DA-E79995314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38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63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863">
                <a:solidFill>
                  <a:srgbClr val="66736E"/>
                </a:solidFill>
                <a:latin typeface="Arial"/>
                <a:ea typeface="Arial"/>
                <a:cs typeface="Arial"/>
              </a:rPr>
              <a:t>Specifications come from the current Drive guide. Confirm inventory, inclusions, and approved pricing before presenting.</a:t>
            </a:r>
          </a:p>
        </p:txBody>
      </p:sp>
    </p:spTree>
    <p:extLst>
      <p:ext uri="{BB962C8B-B14F-4D97-AF65-F5344CB8AC3E}">
        <p14:creationId xmlns:p14="http://schemas.microsoft.com/office/powerpoint/2010/main" val="6151990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itle-8">
            <a:extLst xmlns:a="http://schemas.openxmlformats.org/drawingml/2006/main">
              <a:ext uri="{FF2B5EF4-FFF2-40B4-BE49-F238E27FC236}">
                <a16:creationId xmlns:a16="http://schemas.microsoft.com/office/drawing/2014/main" id="{B4346A4C-7F4B-44A2-8BC6-813D0BA9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Model home spotlight</a:t>
            </a:r>
          </a:p>
        </p:txBody>
      </p:sp>
      <p:sp>
        <p:nvSpPr>
          <p:cNvPr id="2" name="accent-8">
            <a:extLst xmlns:a="http://schemas.openxmlformats.org/drawingml/2006/main">
              <a:ext uri="{FF2B5EF4-FFF2-40B4-BE49-F238E27FC236}">
                <a16:creationId xmlns:a16="http://schemas.microsoft.com/office/drawing/2014/main" id="{DBE8F839-9428-4F78-8E32-2E77A2FA6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8">
            <a:extLst xmlns:a="http://schemas.openxmlformats.org/drawingml/2006/main">
              <a:ext uri="{FF2B5EF4-FFF2-40B4-BE49-F238E27FC236}">
                <a16:creationId xmlns:a16="http://schemas.microsoft.com/office/drawing/2014/main" id="{6C487186-B52B-4654-B46B-C864EF571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Three options to start the buyer conversation</a:t>
            </a:r>
          </a:p>
        </p:txBody>
      </p:sp>
      <p:sp>
        <p:nvSpPr>
          <p:cNvPr id="4" name="footer-project-8">
            <a:extLst xmlns:a="http://schemas.openxmlformats.org/drawingml/2006/main">
              <a:ext uri="{FF2B5EF4-FFF2-40B4-BE49-F238E27FC236}">
                <a16:creationId xmlns:a16="http://schemas.microsoft.com/office/drawing/2014/main" id="{58C6E458-7BAC-4A65-B7AF-27ADC4DAD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8">
            <a:extLst xmlns:a="http://schemas.openxmlformats.org/drawingml/2006/main">
              <a:ext uri="{FF2B5EF4-FFF2-40B4-BE49-F238E27FC236}">
                <a16:creationId xmlns:a16="http://schemas.microsoft.com/office/drawing/2014/main" id="{16D79765-E35D-40F8-B614-183148A0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AF0326-0850-40F0-BC89-AF0FF33424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36b72a18c34e26"/>
          <a:srcRect xmlns:a="http://schemas.openxmlformats.org/drawingml/2006/main" l="10000" t="0" r="100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28750"/>
            <a:ext cx="3429000" cy="2857500"/>
          </a:xfrm>
          <a:prstGeom xmlns:a="http://schemas.openxmlformats.org/drawingml/2006/main" prst="roundRect">
            <a:avLst>
              <a:gd name="adj" fmla="val 4000"/>
            </a:avLst>
          </a:prstGeom>
        </p:spPr>
      </p:pic>
      <p:sp>
        <p:nvSpPr>
          <p:cNvPr id="7" name="spot-name-0">
            <a:extLst xmlns:a="http://schemas.openxmlformats.org/drawingml/2006/main">
              <a:ext uri="{FF2B5EF4-FFF2-40B4-BE49-F238E27FC236}">
                <a16:creationId xmlns:a16="http://schemas.microsoft.com/office/drawing/2014/main" id="{0DCC311E-25C9-4033-B3BA-C283E4E9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Eloise</a:t>
            </a:r>
          </a:p>
        </p:txBody>
      </p:sp>
      <p:sp>
        <p:nvSpPr>
          <p:cNvPr id="8" name="spot-spec-0">
            <a:extLst xmlns:a="http://schemas.openxmlformats.org/drawingml/2006/main">
              <a:ext uri="{FF2B5EF4-FFF2-40B4-BE49-F238E27FC236}">
                <a16:creationId xmlns:a16="http://schemas.microsoft.com/office/drawing/2014/main" id="{CCC40254-ECB8-4263-B491-69B1ADEA9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80 sqm · 2 bedrooms · 1 bathroom</a:t>
            </a:r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90E234-5DD5-4A8D-9475-BBD7F4E74F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1c6b904db44bb5"/>
          <a:srcRect xmlns:a="http://schemas.openxmlformats.org/drawingml/2006/main" l="16220" t="0" r="162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43400" y="1428750"/>
            <a:ext cx="3429000" cy="2857500"/>
          </a:xfrm>
          <a:prstGeom xmlns:a="http://schemas.openxmlformats.org/drawingml/2006/main" prst="roundRect">
            <a:avLst>
              <a:gd name="adj" fmla="val 4000"/>
            </a:avLst>
          </a:prstGeom>
        </p:spPr>
      </p:pic>
      <p:sp>
        <p:nvSpPr>
          <p:cNvPr id="10" name="spot-name-1">
            <a:extLst xmlns:a="http://schemas.openxmlformats.org/drawingml/2006/main">
              <a:ext uri="{FF2B5EF4-FFF2-40B4-BE49-F238E27FC236}">
                <a16:creationId xmlns:a16="http://schemas.microsoft.com/office/drawing/2014/main" id="{0DB6D8B1-F953-4E8B-9B53-40A058EA8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5148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Brie</a:t>
            </a:r>
          </a:p>
        </p:txBody>
      </p:sp>
      <p:sp>
        <p:nvSpPr>
          <p:cNvPr id="11" name="spot-spec-1">
            <a:extLst xmlns:a="http://schemas.openxmlformats.org/drawingml/2006/main">
              <a:ext uri="{FF2B5EF4-FFF2-40B4-BE49-F238E27FC236}">
                <a16:creationId xmlns:a16="http://schemas.microsoft.com/office/drawing/2014/main" id="{C3B1B983-81EC-4DF2-9325-31DE54EC7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9339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76 sqm · 3 bedrooms · 2 bathrooms</a:t>
            </a:r>
          </a:p>
        </p:txBody>
      </p:sp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EE8ED7-AF9C-439A-9742-90D27D64AD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64e04a136d4f07"/>
          <a:srcRect xmlns:a="http://schemas.openxmlformats.org/drawingml/2006/main" l="6075" t="0" r="607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77200" y="1428750"/>
            <a:ext cx="3429000" cy="2857500"/>
          </a:xfrm>
          <a:prstGeom xmlns:a="http://schemas.openxmlformats.org/drawingml/2006/main" prst="roundRect">
            <a:avLst>
              <a:gd name="adj" fmla="val 4000"/>
            </a:avLst>
          </a:prstGeom>
        </p:spPr>
      </p:pic>
      <p:sp>
        <p:nvSpPr>
          <p:cNvPr id="13" name="spot-name-2">
            <a:extLst xmlns:a="http://schemas.openxmlformats.org/drawingml/2006/main">
              <a:ext uri="{FF2B5EF4-FFF2-40B4-BE49-F238E27FC236}">
                <a16:creationId xmlns:a16="http://schemas.microsoft.com/office/drawing/2014/main" id="{802BC032-4071-4A2F-B55B-4E581D16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5148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Helena</a:t>
            </a:r>
          </a:p>
        </p:txBody>
      </p:sp>
      <p:sp>
        <p:nvSpPr>
          <p:cNvPr id="14" name="spot-spec-2">
            <a:extLst xmlns:a="http://schemas.openxmlformats.org/drawingml/2006/main">
              <a:ext uri="{FF2B5EF4-FFF2-40B4-BE49-F238E27FC236}">
                <a16:creationId xmlns:a16="http://schemas.microsoft.com/office/drawing/2014/main" id="{5FC3F784-16EA-4CC8-9C45-179DC0CD4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9339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70 sqm · 2 bedrooms · 2 bathrooms</a:t>
            </a:r>
          </a:p>
        </p:txBody>
      </p:sp>
      <p:sp>
        <p:nvSpPr>
          <p:cNvPr id="15" name="spot-note">
            <a:extLst xmlns:a="http://schemas.openxmlformats.org/drawingml/2006/main">
              <a:ext uri="{FF2B5EF4-FFF2-40B4-BE49-F238E27FC236}">
                <a16:creationId xmlns:a16="http://schemas.microsoft.com/office/drawing/2014/main" id="{61E9F6EF-CF5C-4830-A377-04205999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75">
                <a:solidFill>
                  <a:srgbClr val="66736E"/>
                </a:solidFill>
                <a:latin typeface="Arial"/>
                <a:ea typeface="Arial"/>
                <a:cs typeface="Arial"/>
              </a:rPr>
              <a:t>Images are architectural perspectives. Ask for the latest finish schedule, inclusions, and available inventory.</a:t>
            </a:r>
          </a:p>
        </p:txBody>
      </p:sp>
    </p:spTree>
    <p:extLst>
      <p:ext uri="{BB962C8B-B14F-4D97-AF65-F5344CB8AC3E}">
        <p14:creationId xmlns:p14="http://schemas.microsoft.com/office/powerpoint/2010/main" val="9662947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itle-9">
            <a:extLst xmlns:a="http://schemas.openxmlformats.org/drawingml/2006/main">
              <a:ext uri="{FF2B5EF4-FFF2-40B4-BE49-F238E27FC236}">
                <a16:creationId xmlns:a16="http://schemas.microsoft.com/office/drawing/2014/main" id="{60658AFC-1944-4511-8E1C-1DF02340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Lot-only sample computation</a:t>
            </a:r>
          </a:p>
        </p:txBody>
      </p:sp>
      <p:sp>
        <p:nvSpPr>
          <p:cNvPr id="2" name="accent-9">
            <a:extLst xmlns:a="http://schemas.openxmlformats.org/drawingml/2006/main">
              <a:ext uri="{FF2B5EF4-FFF2-40B4-BE49-F238E27FC236}">
                <a16:creationId xmlns:a16="http://schemas.microsoft.com/office/drawing/2014/main" id="{2A482DAF-7719-45D6-9141-04371AB75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9">
            <a:extLst xmlns:a="http://schemas.openxmlformats.org/drawingml/2006/main">
              <a:ext uri="{FF2B5EF4-FFF2-40B4-BE49-F238E27FC236}">
                <a16:creationId xmlns:a16="http://schemas.microsoft.com/office/drawing/2014/main" id="{2C94D23E-775E-41D3-9670-736A61A8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120 sqm regular inner lot, calculated without promotional discounts</a:t>
            </a:r>
          </a:p>
        </p:txBody>
      </p:sp>
      <p:sp>
        <p:nvSpPr>
          <p:cNvPr id="4" name="footer-project-9">
            <a:extLst xmlns:a="http://schemas.openxmlformats.org/drawingml/2006/main">
              <a:ext uri="{FF2B5EF4-FFF2-40B4-BE49-F238E27FC236}">
                <a16:creationId xmlns:a16="http://schemas.microsoft.com/office/drawing/2014/main" id="{FED58935-028C-4307-8A53-9B1BF782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9">
            <a:extLst xmlns:a="http://schemas.openxmlformats.org/drawingml/2006/main">
              <a:ext uri="{FF2B5EF4-FFF2-40B4-BE49-F238E27FC236}">
                <a16:creationId xmlns:a16="http://schemas.microsoft.com/office/drawing/2014/main" id="{08C27793-DFE2-43C9-BB79-828FCBF07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price-box">
            <a:extLst xmlns:a="http://schemas.openxmlformats.org/drawingml/2006/main">
              <a:ext uri="{FF2B5EF4-FFF2-40B4-BE49-F238E27FC236}">
                <a16:creationId xmlns:a16="http://schemas.microsoft.com/office/drawing/2014/main" id="{68996658-8022-4F9E-8404-1E6209B8F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3381375" cy="16002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07583F"/>
          </a:solidFill>
          <a:ln xmlns:a="http://schemas.openxmlformats.org/drawingml/2006/main" w="0">
            <a:noFill/>
          </a:ln>
        </p:spPr>
      </p:sp>
      <p:sp>
        <p:nvSpPr>
          <p:cNvPr id="7" name="price-heading">
            <a:extLst xmlns:a="http://schemas.openxmlformats.org/drawingml/2006/main">
              <a:ext uri="{FF2B5EF4-FFF2-40B4-BE49-F238E27FC236}">
                <a16:creationId xmlns:a16="http://schemas.microsoft.com/office/drawing/2014/main" id="{0098D190-0909-4691-9A93-BEC6D79CC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60020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Sample property</a:t>
            </a:r>
          </a:p>
        </p:txBody>
      </p:sp>
      <p:sp>
        <p:nvSpPr>
          <p:cNvPr id="8" name="price-body">
            <a:extLst xmlns:a="http://schemas.openxmlformats.org/drawingml/2006/main">
              <a:ext uri="{FF2B5EF4-FFF2-40B4-BE49-F238E27FC236}">
                <a16:creationId xmlns:a16="http://schemas.microsoft.com/office/drawing/2014/main" id="{39D8D16E-400F-42C7-BD90-776C04CD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19300"/>
            <a:ext cx="29622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120 sqm · Regular Inner</a:t>
            </a:r>
          </a:p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₱16,000 / sqm ex-VAT</a:t>
            </a:r>
          </a:p>
        </p:txBody>
      </p:sp>
      <p:sp>
        <p:nvSpPr>
          <p:cNvPr id="9" name="tcp-box">
            <a:extLst xmlns:a="http://schemas.openxmlformats.org/drawingml/2006/main">
              <a:ext uri="{FF2B5EF4-FFF2-40B4-BE49-F238E27FC236}">
                <a16:creationId xmlns:a16="http://schemas.microsoft.com/office/drawing/2014/main" id="{8E8BCE60-B892-41E7-A44D-B3F41C59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3381375" cy="16002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0" name="tcp-heading">
            <a:extLst xmlns:a="http://schemas.openxmlformats.org/drawingml/2006/main">
              <a:ext uri="{FF2B5EF4-FFF2-40B4-BE49-F238E27FC236}">
                <a16:creationId xmlns:a16="http://schemas.microsoft.com/office/drawing/2014/main" id="{52D0589C-DF27-4A04-9FAD-54A9F39B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099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Estimated package price</a:t>
            </a:r>
          </a:p>
        </p:txBody>
      </p:sp>
      <p:sp>
        <p:nvSpPr>
          <p:cNvPr id="11" name="tcp-body">
            <a:extLst xmlns:a="http://schemas.openxmlformats.org/drawingml/2006/main">
              <a:ext uri="{FF2B5EF4-FFF2-40B4-BE49-F238E27FC236}">
                <a16:creationId xmlns:a16="http://schemas.microsoft.com/office/drawing/2014/main" id="{45EF567A-0490-45EA-A952-68EA14D4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29050"/>
            <a:ext cx="29622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₱2,275,200</a:t>
            </a:r>
          </a:p>
          <a:p xmlns:a="http://schemas.openxmlformats.org/drawingml/2006/main">
            <a:pPr>
              <a:buNone/>
              <a:defRPr sz="1200">
                <a:solidFill>
                  <a:srgbClr val="26342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26342F"/>
                </a:solidFill>
                <a:latin typeface="Arial"/>
                <a:ea typeface="Arial"/>
                <a:cs typeface="Arial"/>
              </a:rPr>
              <a:t>Includes 12% VAT and estimated registration fee</a:t>
            </a:r>
          </a:p>
        </p:txBody>
      </p:sp>
      <p:graphicFrame>
        <p:nvGraphicFrame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481067-0929-4634-BBD9-9447D9F19A78}"/>
              </a:ext>
            </a:extLst>
          </p:cNvPr>
          <p:cNvGraphicFramePr/>
          <p:nvPr/>
        </p:nvGraphicFramePr>
        <p:xfrm>
          <a:off xmlns:a="http://schemas.openxmlformats.org/drawingml/2006/main" x="4333875" y="1409700"/>
          <a:ext xmlns:a="http://schemas.openxmlformats.org/drawingml/2006/main" cx="7248525" cy="3409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238250"/>
                <a:gridCol w="2619375"/>
                <a:gridCol w="1619250"/>
                <a:gridCol w="1771650"/>
              </a:tblGrid>
              <a:tr h="852488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In-house term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Published rate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Monthly amortization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Estimated balance</a:t>
                      </a:r>
                    </a:p>
                  </a:txBody>
                  <a:tcPr marL="76200" marR="76200" marT="47625" marB="47625" anchor="ctr">
                    <a:solidFill>
                      <a:srgbClr val="004B37"/>
                    </a:solidFill>
                  </a:tcPr>
                </a:tc>
              </a:tr>
              <a:tr h="852488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5 years</a:t>
                      </a:r>
                    </a:p>
                  </a:txBody>
                  <a:tcPr marL="76200" marR="76200" marT="47625" marB="47625" anchor="ctr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10%</a:t>
                      </a:r>
                    </a:p>
                  </a:txBody>
                  <a:tcPr marL="76200" marR="76200" marT="47625" marB="47625" anchor="ctr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₱39,203.35</a:t>
                      </a:r>
                    </a:p>
                  </a:txBody>
                  <a:tcPr marL="76200" marR="76200" marT="47625" marB="47625" anchor="ctr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₱1,845,120</a:t>
                      </a:r>
                    </a:p>
                  </a:txBody>
                  <a:tcPr marL="76200" marR="76200" marT="47625" marB="47625" anchor="ctr"/>
                </a:tc>
              </a:tr>
              <a:tr h="852488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7 years</a:t>
                      </a:r>
                    </a:p>
                  </a:txBody>
                  <a:tcPr marL="76200" marR="76200" marT="47625" marB="476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13%</a:t>
                      </a:r>
                    </a:p>
                  </a:txBody>
                  <a:tcPr marL="76200" marR="76200" marT="47625" marB="476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₱33,566.36</a:t>
                      </a:r>
                    </a:p>
                  </a:txBody>
                  <a:tcPr marL="76200" marR="76200" marT="47625" marB="47625" anchor="ctr">
                    <a:solidFill>
                      <a:srgbClr val="F2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₱1,845,120</a:t>
                      </a:r>
                    </a:p>
                  </a:txBody>
                  <a:tcPr marL="76200" marR="76200" marT="47625" marB="47625" anchor="ctr">
                    <a:solidFill>
                      <a:srgbClr val="F2F6F4"/>
                    </a:solidFill>
                  </a:tcPr>
                </a:tc>
              </a:tr>
              <a:tr h="852488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10 years</a:t>
                      </a:r>
                    </a:p>
                  </a:txBody>
                  <a:tcPr marL="76200" marR="76200" marT="47625" marB="47625" anchor="ctr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15%</a:t>
                      </a:r>
                    </a:p>
                  </a:txBody>
                  <a:tcPr marL="76200" marR="76200" marT="47625" marB="47625" anchor="ctr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₱29,768.24</a:t>
                      </a:r>
                    </a:p>
                  </a:txBody>
                  <a:tcPr marL="76200" marR="76200" marT="47625" marB="47625" anchor="ctr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6342F"/>
                          </a:solidFill>
                          <a:latin typeface="Arial"/>
                          <a:ea typeface="Arial"/>
                          <a:cs typeface="Arial"/>
                        </a:rPr>
                        <a:t>₱1,845,120</a:t>
                      </a:r>
                    </a:p>
                  </a:txBody>
                  <a:tcPr marL="76200" marR="76200" marT="47625" marB="47625" anchor="ctr"/>
                </a:tc>
              </a:tr>
            </a:tbl>
          </a:graphicData>
        </a:graphic>
      </p:graphicFrame>
      <p:sp>
        <p:nvSpPr>
          <p:cNvPr id="13" name="payment-note">
            <a:extLst xmlns:a="http://schemas.openxmlformats.org/drawingml/2006/main">
              <a:ext uri="{FF2B5EF4-FFF2-40B4-BE49-F238E27FC236}">
                <a16:creationId xmlns:a16="http://schemas.microsoft.com/office/drawing/2014/main" id="{77D1A9EC-7630-4237-8CE4-2B1346D1A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048250"/>
            <a:ext cx="72485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20% DP: ₱430,080. Less ₱20,000 reservation, net DP is ₱410,080 or ₱34,173.33/month for 12 months.</a:t>
            </a:r>
          </a:p>
        </p:txBody>
      </p:sp>
      <p:sp>
        <p:nvSpPr>
          <p:cNvPr id="14" name="payment-disclaimer">
            <a:extLst xmlns:a="http://schemas.openxmlformats.org/drawingml/2006/main">
              <a:ext uri="{FF2B5EF4-FFF2-40B4-BE49-F238E27FC236}">
                <a16:creationId xmlns:a16="http://schemas.microsoft.com/office/drawing/2014/main" id="{7A861DE2-CA69-47DA-94CD-10A47164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0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66736E"/>
                </a:solidFill>
                <a:latin typeface="Arial"/>
                <a:ea typeface="Arial"/>
                <a:cs typeface="Arial"/>
              </a:rPr>
              <a:t>Illustrative no-discount estimate based on the Drive rate sheet and sample formula. Confirm the exact block and lot, VAT, fees, availability, and approved terms before presenting or booking.</a:t>
            </a:r>
          </a:p>
        </p:txBody>
      </p:sp>
    </p:spTree>
    <p:extLst>
      <p:ext uri="{BB962C8B-B14F-4D97-AF65-F5344CB8AC3E}">
        <p14:creationId xmlns:p14="http://schemas.microsoft.com/office/powerpoint/2010/main" val="13146935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itle-10">
            <a:extLst xmlns:a="http://schemas.openxmlformats.org/drawingml/2006/main">
              <a:ext uri="{FF2B5EF4-FFF2-40B4-BE49-F238E27FC236}">
                <a16:creationId xmlns:a16="http://schemas.microsoft.com/office/drawing/2014/main" id="{20CC0961-ADC8-48CC-8858-71EBE076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04B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4B37"/>
                </a:solidFill>
                <a:latin typeface="Arial"/>
                <a:ea typeface="Arial"/>
                <a:cs typeface="Arial"/>
              </a:rPr>
              <a:t>Site plan and selection guide</a:t>
            </a:r>
          </a:p>
        </p:txBody>
      </p:sp>
      <p:sp>
        <p:nvSpPr>
          <p:cNvPr id="2" name="accent-10">
            <a:extLst xmlns:a="http://schemas.openxmlformats.org/drawingml/2006/main">
              <a:ext uri="{FF2B5EF4-FFF2-40B4-BE49-F238E27FC236}">
                <a16:creationId xmlns:a16="http://schemas.microsoft.com/office/drawing/2014/main" id="{0278FCB2-F12C-416D-BB17-FB01895B6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3" name="subtitle-10">
            <a:extLst xmlns:a="http://schemas.openxmlformats.org/drawingml/2006/main">
              <a:ext uri="{FF2B5EF4-FFF2-40B4-BE49-F238E27FC236}">
                <a16:creationId xmlns:a16="http://schemas.microsoft.com/office/drawing/2014/main" id="{0D7F66BC-9148-47F0-925F-AE678732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8001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66736E"/>
                </a:solidFill>
                <a:latin typeface="Arial"/>
                <a:ea typeface="Arial"/>
                <a:cs typeface="Arial"/>
              </a:rPr>
              <a:t>Move from project interest to the right block and lot</a:t>
            </a:r>
          </a:p>
        </p:txBody>
      </p:sp>
      <p:sp>
        <p:nvSpPr>
          <p:cNvPr id="4" name="footer-project-10">
            <a:extLst xmlns:a="http://schemas.openxmlformats.org/drawingml/2006/main">
              <a:ext uri="{FF2B5EF4-FFF2-40B4-BE49-F238E27FC236}">
                <a16:creationId xmlns:a16="http://schemas.microsoft.com/office/drawing/2014/main" id="{C0A9F911-217C-4487-B99F-0F74F1AE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MetroGate Trece Martires</a:t>
            </a:r>
          </a:p>
        </p:txBody>
      </p:sp>
      <p:sp>
        <p:nvSpPr>
          <p:cNvPr id="5" name="footer-number-10">
            <a:extLst xmlns:a="http://schemas.openxmlformats.org/drawingml/2006/main">
              <a:ext uri="{FF2B5EF4-FFF2-40B4-BE49-F238E27FC236}">
                <a16:creationId xmlns:a16="http://schemas.microsoft.com/office/drawing/2014/main" id="{00CAFF4E-96E4-4E9E-896E-7FB5B0E2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5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66736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B7A37F-1CEE-4AD3-A928-CB117AB334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d9a2dbbacf44c0"/>
          <a:stretch xmlns:a="http://schemas.openxmlformats.org/drawingml/2006/main"/>
        </p:blipFill>
        <p:spPr>
          <a:xfrm xmlns:a="http://schemas.openxmlformats.org/drawingml/2006/main">
            <a:off x="609600" y="1963987"/>
            <a:ext cx="7429500" cy="3539626"/>
          </a:xfrm>
          <a:prstGeom xmlns:a="http://schemas.openxmlformats.org/drawingml/2006/main" prst="roundRect">
            <a:avLst>
              <a:gd name="adj" fmla="val 2362"/>
            </a:avLst>
          </a:prstGeom>
        </p:spPr>
      </p:pic>
      <p:sp>
        <p:nvSpPr>
          <p:cNvPr id="7" name="guide-box">
            <a:extLst xmlns:a="http://schemas.openxmlformats.org/drawingml/2006/main">
              <a:ext uri="{FF2B5EF4-FFF2-40B4-BE49-F238E27FC236}">
                <a16:creationId xmlns:a16="http://schemas.microsoft.com/office/drawing/2014/main" id="{0B5A6316-D297-4AC9-80B3-12B56736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314450"/>
            <a:ext cx="3219450" cy="4838700"/>
          </a:xfrm>
          <a:prstGeom xmlns:a="http://schemas.openxmlformats.org/drawingml/2006/main" prst="roundRect">
            <a:avLst>
              <a:gd name="adj" fmla="val 3550"/>
            </a:avLst>
          </a:prstGeom>
          <a:solidFill xmlns:a="http://schemas.openxmlformats.org/drawingml/2006/main">
            <a:srgbClr val="07583F"/>
          </a:solidFill>
          <a:ln xmlns:a="http://schemas.openxmlformats.org/drawingml/2006/main" w="0">
            <a:noFill/>
          </a:ln>
        </p:spPr>
      </p:sp>
      <p:sp>
        <p:nvSpPr>
          <p:cNvPr id="8" name="guide-heading">
            <a:extLst xmlns:a="http://schemas.openxmlformats.org/drawingml/2006/main">
              <a:ext uri="{FF2B5EF4-FFF2-40B4-BE49-F238E27FC236}">
                <a16:creationId xmlns:a16="http://schemas.microsoft.com/office/drawing/2014/main" id="{BE628834-E52D-4B14-AFBB-79F773163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504950"/>
            <a:ext cx="2800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Review together</a:t>
            </a:r>
          </a:p>
        </p:txBody>
      </p:sp>
      <p:sp>
        <p:nvSpPr>
          <p:cNvPr id="9" name="guide-body">
            <a:extLst xmlns:a="http://schemas.openxmlformats.org/drawingml/2006/main">
              <a:ext uri="{FF2B5EF4-FFF2-40B4-BE49-F238E27FC236}">
                <a16:creationId xmlns:a16="http://schemas.microsoft.com/office/drawing/2014/main" id="{93CCABBF-54DC-415E-8E35-73AC5F71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924050"/>
            <a:ext cx="2800350" cy="405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1. Preferred lot size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2. Inner, corner, main-road, clubhouse, or perimeter location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3. House model fit and setbacks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4. Monthly DP comfort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5. Inventory and official computation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6. Site visit and reservation process</a:t>
            </a:r>
          </a:p>
        </p:txBody>
      </p:sp>
    </p:spTree>
    <p:extLst>
      <p:ext uri="{BB962C8B-B14F-4D97-AF65-F5344CB8AC3E}">
        <p14:creationId xmlns:p14="http://schemas.microsoft.com/office/powerpoint/2010/main" val="14386414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4B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next-accent">
            <a:extLst xmlns:a="http://schemas.openxmlformats.org/drawingml/2006/main">
              <a:ext uri="{FF2B5EF4-FFF2-40B4-BE49-F238E27FC236}">
                <a16:creationId xmlns:a16="http://schemas.microsoft.com/office/drawing/2014/main" id="{A68DAF0D-98BE-4F27-BE17-2DDD10FA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76200" cy="459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20"/>
          </a:solidFill>
          <a:ln xmlns:a="http://schemas.openxmlformats.org/drawingml/2006/main" w="0">
            <a:noFill/>
          </a:ln>
        </p:spPr>
      </p:sp>
      <p:sp>
        <p:nvSpPr>
          <p:cNvPr id="2" name="next-title">
            <a:extLst xmlns:a="http://schemas.openxmlformats.org/drawingml/2006/main">
              <a:ext uri="{FF2B5EF4-FFF2-40B4-BE49-F238E27FC236}">
                <a16:creationId xmlns:a16="http://schemas.microsoft.com/office/drawing/2014/main" id="{D9FF69F4-41C2-46F4-8A71-F2E1142E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704850"/>
            <a:ext cx="619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Next steps</a:t>
            </a:r>
          </a:p>
        </p:txBody>
      </p:sp>
      <p:sp>
        <p:nvSpPr>
          <p:cNvPr id="3" name="next-subtitle">
            <a:extLst xmlns:a="http://schemas.openxmlformats.org/drawingml/2006/main">
              <a:ext uri="{FF2B5EF4-FFF2-40B4-BE49-F238E27FC236}">
                <a16:creationId xmlns:a16="http://schemas.microsoft.com/office/drawing/2014/main" id="{F549DD04-5E6A-4964-90C2-1198B0AE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409700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D5E2DD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D5E2DD"/>
                </a:solidFill>
                <a:latin typeface="Arial"/>
                <a:ea typeface="Arial"/>
                <a:cs typeface="Arial"/>
              </a:rPr>
              <a:t>Let’s narrow the best MetroGate Trece Martires option for you.</a:t>
            </a:r>
          </a:p>
        </p:txBody>
      </p:sp>
      <p:sp>
        <p:nvSpPr>
          <p:cNvPr id="4" name="next-num-0">
            <a:extLst xmlns:a="http://schemas.openxmlformats.org/drawingml/2006/main">
              <a:ext uri="{FF2B5EF4-FFF2-40B4-BE49-F238E27FC236}">
                <a16:creationId xmlns:a16="http://schemas.microsoft.com/office/drawing/2014/main" id="{7EF729C1-6629-459F-B09C-D2D1AD9A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05050"/>
            <a:ext cx="590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A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47A2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next-head-0">
            <a:extLst xmlns:a="http://schemas.openxmlformats.org/drawingml/2006/main">
              <a:ext uri="{FF2B5EF4-FFF2-40B4-BE49-F238E27FC236}">
                <a16:creationId xmlns:a16="http://schemas.microsoft.com/office/drawing/2014/main" id="{B3945E5A-B978-4BB2-91A1-F87CA5B8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3050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Set your target</a:t>
            </a:r>
          </a:p>
        </p:txBody>
      </p:sp>
      <p:sp>
        <p:nvSpPr>
          <p:cNvPr id="6" name="next-body-0">
            <a:extLst xmlns:a="http://schemas.openxmlformats.org/drawingml/2006/main">
              <a:ext uri="{FF2B5EF4-FFF2-40B4-BE49-F238E27FC236}">
                <a16:creationId xmlns:a16="http://schemas.microsoft.com/office/drawing/2014/main" id="{32F5DC4E-970B-45AE-99DB-B414B9CC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286000"/>
            <a:ext cx="590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38">
                <a:solidFill>
                  <a:srgbClr val="D5E2DD"/>
                </a:solidFill>
                <a:latin typeface="Arial"/>
                <a:ea typeface="Arial"/>
                <a:cs typeface="Arial"/>
              </a:defRPr>
            </a:pPr>
            <a:r>
              <a:rPr sz="1238">
                <a:solidFill>
                  <a:srgbClr val="D5E2DD"/>
                </a:solidFill>
                <a:latin typeface="Arial"/>
                <a:ea typeface="Arial"/>
                <a:cs typeface="Arial"/>
              </a:rPr>
              <a:t>Preferred lot size, house model, budget, and move-in timeline.</a:t>
            </a:r>
          </a:p>
        </p:txBody>
      </p:sp>
      <p:sp>
        <p:nvSpPr>
          <p:cNvPr id="7" name="next-rule-0">
            <a:extLst xmlns:a="http://schemas.openxmlformats.org/drawingml/2006/main">
              <a:ext uri="{FF2B5EF4-FFF2-40B4-BE49-F238E27FC236}">
                <a16:creationId xmlns:a16="http://schemas.microsoft.com/office/drawing/2014/main" id="{52461A46-7DFD-48C7-A7A2-3AC932CA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4800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796A"/>
          </a:solidFill>
          <a:ln xmlns:a="http://schemas.openxmlformats.org/drawingml/2006/main" w="0">
            <a:noFill/>
          </a:ln>
        </p:spPr>
      </p:sp>
      <p:sp>
        <p:nvSpPr>
          <p:cNvPr id="8" name="next-num-1">
            <a:extLst xmlns:a="http://schemas.openxmlformats.org/drawingml/2006/main">
              <a:ext uri="{FF2B5EF4-FFF2-40B4-BE49-F238E27FC236}">
                <a16:creationId xmlns:a16="http://schemas.microsoft.com/office/drawing/2014/main" id="{494E4CFC-3736-4E3E-B6FC-87D13128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590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A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47A2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next-head-1">
            <a:extLst xmlns:a="http://schemas.openxmlformats.org/drawingml/2006/main">
              <a:ext uri="{FF2B5EF4-FFF2-40B4-BE49-F238E27FC236}">
                <a16:creationId xmlns:a16="http://schemas.microsoft.com/office/drawing/2014/main" id="{B2DC6810-9C90-4D7B-BC36-B4911EC3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42900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Check live inventory</a:t>
            </a:r>
          </a:p>
        </p:txBody>
      </p:sp>
      <p:sp>
        <p:nvSpPr>
          <p:cNvPr id="10" name="next-body-1">
            <a:extLst xmlns:a="http://schemas.openxmlformats.org/drawingml/2006/main">
              <a:ext uri="{FF2B5EF4-FFF2-40B4-BE49-F238E27FC236}">
                <a16:creationId xmlns:a16="http://schemas.microsoft.com/office/drawing/2014/main" id="{F3954C34-8625-4CB9-AE68-34BD3F8E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409950"/>
            <a:ext cx="590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38">
                <a:solidFill>
                  <a:srgbClr val="D5E2DD"/>
                </a:solidFill>
                <a:latin typeface="Arial"/>
                <a:ea typeface="Arial"/>
                <a:cs typeface="Arial"/>
              </a:defRPr>
            </a:pPr>
            <a:r>
              <a:rPr sz="1238">
                <a:solidFill>
                  <a:srgbClr val="D5E2DD"/>
                </a:solidFill>
                <a:latin typeface="Arial"/>
                <a:ea typeface="Arial"/>
                <a:cs typeface="Arial"/>
              </a:rPr>
              <a:t>Confirm the exact block, lot, availability, and current approved price.</a:t>
            </a:r>
          </a:p>
        </p:txBody>
      </p:sp>
      <p:sp>
        <p:nvSpPr>
          <p:cNvPr id="11" name="next-rule-1">
            <a:extLst xmlns:a="http://schemas.openxmlformats.org/drawingml/2006/main">
              <a:ext uri="{FF2B5EF4-FFF2-40B4-BE49-F238E27FC236}">
                <a16:creationId xmlns:a16="http://schemas.microsoft.com/office/drawing/2014/main" id="{B7D6D071-5168-477A-8C2F-87368FD6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17195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796A"/>
          </a:solidFill>
          <a:ln xmlns:a="http://schemas.openxmlformats.org/drawingml/2006/main" w="0">
            <a:noFill/>
          </a:ln>
        </p:spPr>
      </p:sp>
      <p:sp>
        <p:nvSpPr>
          <p:cNvPr id="12" name="next-num-2">
            <a:extLst xmlns:a="http://schemas.openxmlformats.org/drawingml/2006/main">
              <a:ext uri="{FF2B5EF4-FFF2-40B4-BE49-F238E27FC236}">
                <a16:creationId xmlns:a16="http://schemas.microsoft.com/office/drawing/2014/main" id="{966AFE6F-B1F5-4D08-A45A-E014FC4A1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52950"/>
            <a:ext cx="590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A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47A2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next-head-2">
            <a:extLst xmlns:a="http://schemas.openxmlformats.org/drawingml/2006/main">
              <a:ext uri="{FF2B5EF4-FFF2-40B4-BE49-F238E27FC236}">
                <a16:creationId xmlns:a16="http://schemas.microsoft.com/office/drawing/2014/main" id="{79E909CB-ECF6-4E68-B190-E0DE32C6D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5529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Visit and decide</a:t>
            </a:r>
          </a:p>
        </p:txBody>
      </p:sp>
      <p:sp>
        <p:nvSpPr>
          <p:cNvPr id="14" name="next-body-2">
            <a:extLst xmlns:a="http://schemas.openxmlformats.org/drawingml/2006/main">
              <a:ext uri="{FF2B5EF4-FFF2-40B4-BE49-F238E27FC236}">
                <a16:creationId xmlns:a16="http://schemas.microsoft.com/office/drawing/2014/main" id="{85855103-00C7-44AB-AF14-E82A4B419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533900"/>
            <a:ext cx="590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38">
                <a:solidFill>
                  <a:srgbClr val="D5E2DD"/>
                </a:solidFill>
                <a:latin typeface="Arial"/>
                <a:ea typeface="Arial"/>
                <a:cs typeface="Arial"/>
              </a:defRPr>
            </a:pPr>
            <a:r>
              <a:rPr sz="1238">
                <a:solidFill>
                  <a:srgbClr val="D5E2DD"/>
                </a:solidFill>
                <a:latin typeface="Arial"/>
                <a:ea typeface="Arial"/>
                <a:cs typeface="Arial"/>
              </a:rPr>
              <a:t>Schedule a site tour, review the official computation, and reserve when ready.</a:t>
            </a:r>
          </a:p>
        </p:txBody>
      </p:sp>
      <p:sp>
        <p:nvSpPr>
          <p:cNvPr id="15" name="next-footer">
            <a:extLst xmlns:a="http://schemas.openxmlformats.org/drawingml/2006/main">
              <a:ext uri="{FF2B5EF4-FFF2-40B4-BE49-F238E27FC236}">
                <a16:creationId xmlns:a16="http://schemas.microsoft.com/office/drawing/2014/main" id="{25F51860-11C0-43B9-8EEA-033E7BC5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15315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63">
                <a:solidFill>
                  <a:srgbClr val="B9D0C7"/>
                </a:solidFill>
                <a:latin typeface="Arial"/>
                <a:ea typeface="Arial"/>
                <a:cs typeface="Arial"/>
              </a:defRPr>
            </a:pPr>
            <a:r>
              <a:rPr sz="863">
                <a:solidFill>
                  <a:srgbClr val="B9D0C7"/>
                </a:solidFill>
                <a:latin typeface="Arial"/>
                <a:ea typeface="Arial"/>
                <a:cs typeface="Arial"/>
              </a:rPr>
              <a:t>Prepared from official Moldex Realty project pages and current internal reference rates. All transaction details remain subject to official verification.</a:t>
            </a:r>
          </a:p>
        </p:txBody>
      </p:sp>
    </p:spTree>
    <p:extLst>
      <p:ext uri="{BB962C8B-B14F-4D97-AF65-F5344CB8AC3E}">
        <p14:creationId xmlns:p14="http://schemas.microsoft.com/office/powerpoint/2010/main" val="8621230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2026-10-17T04:49:02.4670000Z</dcterms:created>
  <dcterms:modified xsi:type="dcterms:W3CDTF">2026-10-17T04:49:02.4670000Z</dcterms:modified>
</coreProperties>
</file>