
<file path=[Content_Types].xml><?xml version="1.0" encoding="utf-8"?>
<Types xmlns="http://schemas.openxmlformats.org/package/2006/content-types">
  <Default Extension="xml" ContentType="application/vnd.openxmlformats-package.core-properties+xml"/>
  <Default Extension="jpeg" ContentType="image/jpeg"/>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40175c6d40da4cec" /><Relationship Type="http://schemas.openxmlformats.org/officeDocument/2006/relationships/extended-properties" Target="/docProps/app.xml" Id="R4f04df4d85b045f9" /><Relationship Type="http://schemas.openxmlformats.org/officeDocument/2006/relationships/officeDocument" Target="/ppt/presentation.xml" Id="Rb6a4ba886d434a58" /></Relationships>
</file>

<file path=ppt/presentation.xml><?xml version="1.0" encoding="utf-8"?>
<p:presentation xmlns:p="http://schemas.openxmlformats.org/presentationml/2006/main">
  <p:sldMasterIdLst>
    <p:sldMasterId xmlns:r="http://schemas.openxmlformats.org/officeDocument/2006/relationships" id="2147483648" r:id="R4f4e782a3dc7450d"/>
  </p:sldMasterIdLst>
  <p:notesMasterIdLst>
    <p:notesMasterId xmlns:r="http://schemas.openxmlformats.org/officeDocument/2006/relationships" r:id="R7409976ccf3d42ef"/>
  </p:notesMasterIdLst>
  <p:sldIdLst>
    <p:sldId xmlns:r="http://schemas.openxmlformats.org/officeDocument/2006/relationships" id="256" r:id="R6d42c69393ba45df"/>
    <p:sldId xmlns:r="http://schemas.openxmlformats.org/officeDocument/2006/relationships" id="257" r:id="R4d6e3e8fba954e5a"/>
    <p:sldId xmlns:r="http://schemas.openxmlformats.org/officeDocument/2006/relationships" id="258" r:id="Rc47f3fe25b83453e"/>
    <p:sldId xmlns:r="http://schemas.openxmlformats.org/officeDocument/2006/relationships" id="259" r:id="R7426ec745f414d89"/>
    <p:sldId xmlns:r="http://schemas.openxmlformats.org/officeDocument/2006/relationships" id="260" r:id="R3c926820cff747b2"/>
    <p:sldId xmlns:r="http://schemas.openxmlformats.org/officeDocument/2006/relationships" id="261" r:id="R9aaf1bfd66004ccf"/>
    <p:sldId xmlns:r="http://schemas.openxmlformats.org/officeDocument/2006/relationships" id="262" r:id="Rec1c1f28c05740cf"/>
    <p:sldId xmlns:r="http://schemas.openxmlformats.org/officeDocument/2006/relationships" id="263" r:id="R9ef70d70ddb64ce7"/>
    <p:sldId xmlns:r="http://schemas.openxmlformats.org/officeDocument/2006/relationships" id="264" r:id="R81e317eea7084755"/>
    <p:sldId xmlns:r="http://schemas.openxmlformats.org/officeDocument/2006/relationships" id="265" r:id="R8ec4c13503a649b7"/>
    <p:sldId xmlns:r="http://schemas.openxmlformats.org/officeDocument/2006/relationships" id="266" r:id="R597f487a763a499f"/>
    <p:sldId xmlns:r="http://schemas.openxmlformats.org/officeDocument/2006/relationships" id="267" r:id="Rf308ce79addf4abb"/>
    <p:sldId xmlns:r="http://schemas.openxmlformats.org/officeDocument/2006/relationships" id="268" r:id="R3100278a51364ad6"/>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37eced94baef4add" /><Relationship Type="http://schemas.openxmlformats.org/officeDocument/2006/relationships/slideMaster" Target="/ppt/slideMasters/slideMaster1.xml" Id="R4f4e782a3dc7450d" /><Relationship Type="http://schemas.openxmlformats.org/officeDocument/2006/relationships/notesMaster" Target="/ppt/notesMasters/notesMaster1.xml" Id="R7409976ccf3d42ef" /><Relationship Type="http://schemas.openxmlformats.org/officeDocument/2006/relationships/presProps" Target="/ppt/presProps.xml" Id="R52a7bd6d0fe34c02" /><Relationship Type="http://schemas.openxmlformats.org/officeDocument/2006/relationships/tableStyles" Target="/ppt/tableStyles.xml" Id="R3a636bc730894ff3" /><Relationship Type="http://schemas.openxmlformats.org/officeDocument/2006/relationships/slide" Target="/ppt/slides/slide1.xml" Id="R6d42c69393ba45df" /><Relationship Type="http://schemas.openxmlformats.org/officeDocument/2006/relationships/slide" Target="/ppt/slides/slide2.xml" Id="R4d6e3e8fba954e5a" /><Relationship Type="http://schemas.openxmlformats.org/officeDocument/2006/relationships/slide" Target="/ppt/slides/slide3.xml" Id="Rc47f3fe25b83453e" /><Relationship Type="http://schemas.openxmlformats.org/officeDocument/2006/relationships/slide" Target="/ppt/slides/slide4.xml" Id="R7426ec745f414d89" /><Relationship Type="http://schemas.openxmlformats.org/officeDocument/2006/relationships/slide" Target="/ppt/slides/slide5.xml" Id="R3c926820cff747b2" /><Relationship Type="http://schemas.openxmlformats.org/officeDocument/2006/relationships/slide" Target="/ppt/slides/slide6.xml" Id="R9aaf1bfd66004ccf" /><Relationship Type="http://schemas.openxmlformats.org/officeDocument/2006/relationships/slide" Target="/ppt/slides/slide7.xml" Id="Rec1c1f28c05740cf" /><Relationship Type="http://schemas.openxmlformats.org/officeDocument/2006/relationships/slide" Target="/ppt/slides/slide8.xml" Id="R9ef70d70ddb64ce7" /><Relationship Type="http://schemas.openxmlformats.org/officeDocument/2006/relationships/slide" Target="/ppt/slides/slide9.xml" Id="R81e317eea7084755" /><Relationship Type="http://schemas.openxmlformats.org/officeDocument/2006/relationships/slide" Target="/ppt/slides/slide10.xml" Id="R8ec4c13503a649b7" /><Relationship Type="http://schemas.openxmlformats.org/officeDocument/2006/relationships/slide" Target="/ppt/slides/slide11.xml" Id="R597f487a763a499f" /><Relationship Type="http://schemas.openxmlformats.org/officeDocument/2006/relationships/slide" Target="/ppt/slides/slide12.xml" Id="Rf308ce79addf4abb" /><Relationship Type="http://schemas.openxmlformats.org/officeDocument/2006/relationships/slide" Target="/ppt/slides/slide13.xml" Id="R3100278a51364ad6"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e99a795f129b4c1e"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3b9e54e98d344d3" /><Relationship Type="http://schemas.openxmlformats.org/officeDocument/2006/relationships/notesMaster" Target="/ppt/notesMasters/notesMaster1.xml" Id="R395b7d28b0ae4ecc" /></Relationships>
</file>

<file path=ppt/notesSlides/_rels/notesSlide2.xml.rels>&#65279;<?xml version="1.0" encoding="utf-8"?><Relationships xmlns="http://schemas.openxmlformats.org/package/2006/relationships"><Relationship Type="http://schemas.openxmlformats.org/officeDocument/2006/relationships/slide" Target="/ppt/slides/slide2.xml" Id="R7c8b5bc1197a4a73" /><Relationship Type="http://schemas.openxmlformats.org/officeDocument/2006/relationships/notesMaster" Target="/ppt/notesMasters/notesMaster1.xml" Id="Ra71adc10bf9d4cad" /></Relationships>
</file>

<file path=ppt/notesSlides/_rels/notesSlide3.xml.rels>&#65279;<?xml version="1.0" encoding="utf-8"?><Relationships xmlns="http://schemas.openxmlformats.org/package/2006/relationships"><Relationship Type="http://schemas.openxmlformats.org/officeDocument/2006/relationships/slide" Target="/ppt/slides/slide3.xml" Id="R235d6878c33c4070" /><Relationship Type="http://schemas.openxmlformats.org/officeDocument/2006/relationships/notesMaster" Target="/ppt/notesMasters/notesMaster1.xml" Id="Rd944c086701c462b" /></Relationships>
</file>

<file path=ppt/notesSlides/_rels/notesSlide4.xml.rels>&#65279;<?xml version="1.0" encoding="utf-8"?><Relationships xmlns="http://schemas.openxmlformats.org/package/2006/relationships"><Relationship Type="http://schemas.openxmlformats.org/officeDocument/2006/relationships/slide" Target="/ppt/slides/slide4.xml" Id="Rb2282472008b4f90" /><Relationship Type="http://schemas.openxmlformats.org/officeDocument/2006/relationships/notesMaster" Target="/ppt/notesMasters/notesMaster1.xml" Id="R043ad4bb7881462a" /></Relationships>
</file>

<file path=ppt/notesSlides/_rels/notesSlide5.xml.rels>&#65279;<?xml version="1.0" encoding="utf-8"?><Relationships xmlns="http://schemas.openxmlformats.org/package/2006/relationships"><Relationship Type="http://schemas.openxmlformats.org/officeDocument/2006/relationships/slide" Target="/ppt/slides/slide5.xml" Id="Ra855c5e4f7d84570" /><Relationship Type="http://schemas.openxmlformats.org/officeDocument/2006/relationships/notesMaster" Target="/ppt/notesMasters/notesMaster1.xml" Id="R81015411e7754f49" /></Relationships>
</file>

<file path=ppt/notesSlides/_rels/notesSlide6.xml.rels>&#65279;<?xml version="1.0" encoding="utf-8"?><Relationships xmlns="http://schemas.openxmlformats.org/package/2006/relationships"><Relationship Type="http://schemas.openxmlformats.org/officeDocument/2006/relationships/slide" Target="/ppt/slides/slide6.xml" Id="R830d77165b914528" /><Relationship Type="http://schemas.openxmlformats.org/officeDocument/2006/relationships/notesMaster" Target="/ppt/notesMasters/notesMaster1.xml" Id="R810806937d694d52" /></Relationships>
</file>

<file path=ppt/notesSlides/_rels/notesSlide7.xml.rels>&#65279;<?xml version="1.0" encoding="utf-8"?><Relationships xmlns="http://schemas.openxmlformats.org/package/2006/relationships"><Relationship Type="http://schemas.openxmlformats.org/officeDocument/2006/relationships/slide" Target="/ppt/slides/slide7.xml" Id="R2f069ee75ebe4aed" /><Relationship Type="http://schemas.openxmlformats.org/officeDocument/2006/relationships/notesMaster" Target="/ppt/notesMasters/notesMaster1.xml" Id="Ra1181081eb3b429a" /></Relationships>
</file>

<file path=ppt/notesSlides/_rels/notesSlide8.xml.rels>&#65279;<?xml version="1.0" encoding="utf-8"?><Relationships xmlns="http://schemas.openxmlformats.org/package/2006/relationships"><Relationship Type="http://schemas.openxmlformats.org/officeDocument/2006/relationships/slide" Target="/ppt/slides/slide8.xml" Id="R44c8f8f628d54c9c" /><Relationship Type="http://schemas.openxmlformats.org/officeDocument/2006/relationships/notesMaster" Target="/ppt/notesMasters/notesMaster1.xml" Id="R6e567ff00071464a" /></Relationships>
</file>

<file path=ppt/notesSlides/_rels/notesSlide9.xml.rels>&#65279;<?xml version="1.0" encoding="utf-8"?><Relationships xmlns="http://schemas.openxmlformats.org/package/2006/relationships"><Relationship Type="http://schemas.openxmlformats.org/officeDocument/2006/relationships/slide" Target="/ppt/slides/slide9.xml" Id="R43f34bbcffe64e6b" /><Relationship Type="http://schemas.openxmlformats.org/officeDocument/2006/relationships/notesMaster" Target="/ppt/notesMasters/notesMaster1.xml" Id="R63c62b66416c4ad3"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82b56994086041a0" /><Relationship Type="http://schemas.openxmlformats.org/officeDocument/2006/relationships/notesMaster" Target="/ppt/notesMasters/notesMaster1.xml" Id="R588b97b0665f4e0b"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be0599b1782f42dd" /><Relationship Type="http://schemas.openxmlformats.org/officeDocument/2006/relationships/notesMaster" Target="/ppt/notesMasters/notesMaster1.xml" Id="R830e86e6948d449f"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deaeb54db35345f5" /><Relationship Type="http://schemas.openxmlformats.org/officeDocument/2006/relationships/notesMaster" Target="/ppt/notesMasters/notesMaster1.xml" Id="Rdeabaf14dd5d4c32"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2cbfc01a7e004ab3" /><Relationship Type="http://schemas.openxmlformats.org/officeDocument/2006/relationships/notesMaster" Target="/ppt/notesMasters/notesMaster1.xml" Id="Rb057c0020b8c4ae1"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Presenter details supplied by Barbara de Guzman. Existing Barbara profile portrait used from the Hunter Engine project assets.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Official project source and image: https://www.moldexrealty.ph/metrogate-silang-estates/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 https://www.moldexrealty.ph/about-us/; Moldex Realty company history and project count. Dates and claims should be read as company-published information.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official project page and Moldex Realty contact page. The Silang page uses both 230 hectares and 250 hectares; this presentation states approximately 230–250 hectares to preserve the source inconsistency.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official project page and https://www.moldexrealty.ph/contact-us/. Access descriptions are directional context, not travel-time commitments.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Buyer-fit statements are presentation framing based on the official project features. They are not investment-return projections.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Amenities and features transcribed from the official project page: https://www.moldexrealty.ph/metrogate-silang-estates/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Model list and published specifications: official MetroGate Silang Estates project page. Dashes indicate a value not shown in the page's summary list.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Kathryn, Ivanah, and Chloe photographs were supplied by the user and show actual model homes. The photographed signs state Kathryn Dressed floor area 128 sqm, Ivanah Dressed floor area 166 sqm, and Chloe Bare floor area 120 sqm. Each sign states a 120 sqm minimum lot. The separate computation in the next slide is for Ivanah with Firewall at 154 sqm, a different published variant.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user-provided MetroGate Silang Estates sample computation for Ivanah with Firewall, Phase 9, 120 sqm regular inner lot. Arithmetic check: ₱2,664,000 lot + ₱5,642,000 house = ₱8,306,000 net list; 12% VAT = ₱996,720; TCP = ₱9,302,720; 6.5% registration fee on net list = ₱539,890; total package = ₱9,842,610. Net DP = ₱1,860,544 less ₱40,000 reservation plus ₱124,590 move-in fee plus ₱539,890 registration fee = ₱2,485,024. Source states validity of seven calendar days and that final terms require management approval.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user-provided MetroGate Silang Estates lot-only computation for Phase 9, 120 sqm regular inner lot. Arithmetic check: ₱2,664,000 lot price plus 12% VAT of ₱319,680 gives a contract price of ₱2,983,680. Registration fee is ₱193,939.20 and total package price is ₱3,177,619.20. Net down payment is ₱596,736 less ₱20,000 reservation, or ₱576,736. The source states validity of seven calendar days and that final terms require management approval.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Official site development plan from Moldex Realty. Site plans are for orientation; rely on the latest official inventory and approved subdivision documents for a transaction.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Close with the buyer's preferred lot size, target monthly budget, and site-visit availability. Confirm all inventory and pricing through official channels.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876a1488bc5c49f2"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2ebd0b8439764ef9"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d0b0895040e94a4c"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f0edb82c31a14476"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eeb5e53b317f42c0"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461ca4fa2d4b462b"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14ECCB7B-8F78-4EB0-B118-9DE426E9AF6D}"/>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C89BB24B-A22B-4A3E-94CD-520176EB1E5E}"/>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1AFA5198-09AC-4769-85A4-33B3DB8DC113}"/>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893AC39E-2BB8-4C87-9D0E-D7D61E94EE07}"/>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CFBE4017-0E8B-489B-A201-AB9CDDDEE2A7}"/>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F201C182-EFAA-47BC-8C83-11BC2083D32F}"/>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C453BF07-DD26-42EE-86DC-8E590783EB67}"/>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13486F87-2422-47B4-A0AB-060C0B6C5E80}"/>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EFD004D7-73DD-4E21-84C0-A52DBCBD118B}"/>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03D6B133-1D24-43BC-A429-F3090D06C75F}"/>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95f98464370f426d" /><Relationship Type="http://schemas.openxmlformats.org/officeDocument/2006/relationships/slideLayout" Target="/ppt/slideLayouts/slideLayout1.xml" Id="R7895abdbc7d54356" /><Relationship Type="http://schemas.openxmlformats.org/officeDocument/2006/relationships/slideLayout" Target="/ppt/slideLayouts/slideLayout2.xml" Id="R93c1e52351c347f6" /><Relationship Type="http://schemas.openxmlformats.org/officeDocument/2006/relationships/slideLayout" Target="/ppt/slideLayouts/slideLayout3.xml" Id="R24e3a8a6eebc49c1" /><Relationship Type="http://schemas.openxmlformats.org/officeDocument/2006/relationships/slideLayout" Target="/ppt/slideLayouts/slideLayout4.xml" Id="R16658c5b1ac448b8" /><Relationship Type="http://schemas.openxmlformats.org/officeDocument/2006/relationships/slideLayout" Target="/ppt/slideLayouts/slideLayout5.xml" Id="R181b366011c64794" /><Relationship Type="http://schemas.openxmlformats.org/officeDocument/2006/relationships/slideLayout" Target="/ppt/slideLayouts/slideLayout6.xml" Id="R5f1fdb445c0d436d"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7895abdbc7d54356"/>
    <p:sldLayoutId xmlns:r="http://schemas.openxmlformats.org/officeDocument/2006/relationships" id="2147483650" r:id="R93c1e52351c347f6"/>
    <p:sldLayoutId xmlns:r="http://schemas.openxmlformats.org/officeDocument/2006/relationships" id="2147483651" r:id="R24e3a8a6eebc49c1"/>
    <p:sldLayoutId xmlns:r="http://schemas.openxmlformats.org/officeDocument/2006/relationships" id="2147483652" r:id="R16658c5b1ac448b8"/>
    <p:sldLayoutId xmlns:r="http://schemas.openxmlformats.org/officeDocument/2006/relationships" id="2147483653" r:id="R181b366011c64794"/>
    <p:sldLayoutId xmlns:r="http://schemas.openxmlformats.org/officeDocument/2006/relationships" id="2147483654" r:id="R5f1fdb445c0d436d"/>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8d23433e19f14455" /><Relationship Type="http://schemas.openxmlformats.org/officeDocument/2006/relationships/image" Target="/ppt/media/image.jpeg" Id="R87bf3335d7e941f4" /><Relationship Type="http://schemas.openxmlformats.org/officeDocument/2006/relationships/notesSlide" Target="/ppt/notesSlides/notesSlide1.xml" Id="R154587c4e3ab4036"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bc108f08675d428d" /><Relationship Type="http://schemas.openxmlformats.org/officeDocument/2006/relationships/image" Target="/ppt/media/image.png" Id="R70ae961b108b434a" /><Relationship Type="http://schemas.openxmlformats.org/officeDocument/2006/relationships/notesSlide" Target="/ppt/notesSlides/notesSlide2.xml" Id="R72427ffcf14944c1"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5502bb6b659e4dcb" /><Relationship Type="http://schemas.openxmlformats.org/officeDocument/2006/relationships/notesSlide" Target="/ppt/notesSlides/notesSlide3.xml" Id="Redd7a0487c22445f"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ff3adb2bbb4e4db4" /><Relationship Type="http://schemas.openxmlformats.org/officeDocument/2006/relationships/image" Target="/ppt/media/image2.png" Id="R59b44949990245ce" /><Relationship Type="http://schemas.openxmlformats.org/officeDocument/2006/relationships/notesSlide" Target="/ppt/notesSlides/notesSlide4.xml" Id="R21d9111c50144f6d"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29fd7292e0f749e5" /><Relationship Type="http://schemas.openxmlformats.org/officeDocument/2006/relationships/image" Target="/ppt/media/image2.jpeg" Id="Ra67e8cb2014d44f9" /><Relationship Type="http://schemas.openxmlformats.org/officeDocument/2006/relationships/notesSlide" Target="/ppt/notesSlides/notesSlide5.xml" Id="R0e38de11f2b04e47"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0b23923a85124eda" /><Relationship Type="http://schemas.openxmlformats.org/officeDocument/2006/relationships/notesSlide" Target="/ppt/notesSlides/notesSlide6.xml" Id="R3492f3af0d334ff3"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e277ce734c974896" /><Relationship Type="http://schemas.openxmlformats.org/officeDocument/2006/relationships/image" Target="/ppt/media/image3.jpeg" Id="R7617e02ddac14065" /><Relationship Type="http://schemas.openxmlformats.org/officeDocument/2006/relationships/image" Target="/ppt/media/image4.jpeg" Id="R6ef70e1dc223428c" /><Relationship Type="http://schemas.openxmlformats.org/officeDocument/2006/relationships/image" Target="/ppt/media/image5.jpeg" Id="R038d7883ea834cc4" /><Relationship Type="http://schemas.openxmlformats.org/officeDocument/2006/relationships/image" Target="/ppt/media/image6.jpeg" Id="R97d4598e80044bc1" /><Relationship Type="http://schemas.openxmlformats.org/officeDocument/2006/relationships/notesSlide" Target="/ppt/notesSlides/notesSlide7.xml" Id="R6fc7414049da41ab"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cbc2508a279b4c1b" /><Relationship Type="http://schemas.openxmlformats.org/officeDocument/2006/relationships/notesSlide" Target="/ppt/notesSlides/notesSlide8.xml" Id="Ref55f4f420534016"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a4d26e2c38c34284" /><Relationship Type="http://schemas.openxmlformats.org/officeDocument/2006/relationships/image" Target="/ppt/media/image7.jpeg" Id="R6b7d8252380c435a" /><Relationship Type="http://schemas.openxmlformats.org/officeDocument/2006/relationships/image" Target="/ppt/media/image3.png" Id="Rc255f995d3d64968" /><Relationship Type="http://schemas.openxmlformats.org/officeDocument/2006/relationships/image" Target="/ppt/media/image8.jpeg" Id="Re077087f573e4398" /><Relationship Type="http://schemas.openxmlformats.org/officeDocument/2006/relationships/notesSlide" Target="/ppt/notesSlides/notesSlide9.xml" Id="Rac7fb51ec7494bff"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23f8507bed4442ef" /><Relationship Type="http://schemas.openxmlformats.org/officeDocument/2006/relationships/notesSlide" Target="/ppt/notesSlides/notesSlide10.xml" Id="R1047da3eb822416e"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e0963e2ca8864706" /><Relationship Type="http://schemas.openxmlformats.org/officeDocument/2006/relationships/notesSlide" Target="/ppt/notesSlides/notesSlide11.xml" Id="R2aec27dc941e4d02"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1799de5628334317" /><Relationship Type="http://schemas.openxmlformats.org/officeDocument/2006/relationships/image" Target="/ppt/media/image9.jpeg" Id="R2243a13c69674912" /><Relationship Type="http://schemas.openxmlformats.org/officeDocument/2006/relationships/notesSlide" Target="/ppt/notesSlides/notesSlide12.xml" Id="R9045359ea4c744b2"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7c5b8797919144c8" /><Relationship Type="http://schemas.openxmlformats.org/officeDocument/2006/relationships/notesSlide" Target="/ppt/notesSlides/notesSlide13.xml" Id="R959ca9ff3fe84038" /></Relationships>
</file>

<file path=ppt/slides/slide1.xml><?xml version="1.0" encoding="utf-8"?>
<p:sld xmlns:p="http://schemas.openxmlformats.org/presentationml/2006/main">
  <p:cSld>
    <p:bg>
      <p:bgPr>
        <a:solidFill xmlns:a="http://schemas.openxmlformats.org/drawingml/2006/main">
          <a:srgbClr val="004B37"/>
        </a:solidFill>
      </p:bgPr>
    </p:bg>
    <p:spTree>
      <p:nvGrpSpPr>
        <p:cNvPr id="1" name=""/>
        <p:cNvGrpSpPr/>
        <p:nvPr/>
      </p:nvGrpSpPr>
      <p:grpSpPr>
        <a:xfrm xmlns:a="http://schemas.openxmlformats.org/drawingml/2006/main"/>
      </p:grpSpPr>
      <p:pic>
        <p:nvPicPr>
          <p:cNvPr id="11" name="">
            <a:extLst xmlns:a="http://schemas.openxmlformats.org/drawingml/2006/main">
              <a:ext uri="{FF2B5EF4-FFF2-40B4-BE49-F238E27FC236}">
                <a16:creationId xmlns:a16="http://schemas.microsoft.com/office/drawing/2014/main" id="{2E03CDD1-068A-473D-91B5-89A746C8830C}"/>
              </a:ext>
            </a:extLst>
          </p:cNvPr>
          <p:cNvPicPr>
            <a:picLocks xmlns:a="http://schemas.openxmlformats.org/drawingml/2006/main" noChangeAspect="1"/>
          </p:cNvPicPr>
          <p:nvPr/>
        </p:nvPicPr>
        <p:blipFill>
          <a:blip xmlns:r="http://schemas.openxmlformats.org/officeDocument/2006/relationships" xmlns:a="http://schemas.openxmlformats.org/drawingml/2006/main" r:embed="R87bf3335d7e941f4"/>
          <a:srcRect xmlns:a="http://schemas.openxmlformats.org/drawingml/2006/main" l="0" t="4286" r="0" b="4286"/>
          <a:stretch xmlns:a="http://schemas.openxmlformats.org/drawingml/2006/main">
            <a:fillRect l="0" t="0" r="0" b="0"/>
          </a:stretch>
        </p:blipFill>
        <p:spPr>
          <a:xfrm xmlns:a="http://schemas.openxmlformats.org/drawingml/2006/main">
            <a:off x="6191250" y="0"/>
            <a:ext cx="6000750" cy="6858000"/>
          </a:xfrm>
          <a:prstGeom xmlns:a="http://schemas.openxmlformats.org/drawingml/2006/main" prst="rect">
            <a:avLst/>
          </a:prstGeom>
        </p:spPr>
      </p:pic>
      <p:sp>
        <p:nvSpPr>
          <p:cNvPr id="2" name="intro-panel">
            <a:extLst xmlns:a="http://schemas.openxmlformats.org/drawingml/2006/main">
              <a:ext uri="{FF2B5EF4-FFF2-40B4-BE49-F238E27FC236}">
                <a16:creationId xmlns:a16="http://schemas.microsoft.com/office/drawing/2014/main" id="{46B57E47-29BF-40E8-B7E5-AA4C2B56FB06}"/>
              </a:ext>
            </a:extLst>
          </p:cNvPr>
          <p:cNvSpPr>
            <a:spLocks xmlns:a="http://schemas.openxmlformats.org/drawingml/2006/main" noGrp="1"/>
          </p:cNvSpPr>
          <p:nvPr/>
        </p:nvSpPr>
        <p:spPr>
          <a:xfrm xmlns:a="http://schemas.openxmlformats.org/drawingml/2006/main">
            <a:off x="0" y="0"/>
            <a:ext cx="6762750" cy="6858000"/>
          </a:xfrm>
          <a:prstGeom xmlns:a="http://schemas.openxmlformats.org/drawingml/2006/main" prst="rect">
            <a:avLst/>
          </a:prstGeom>
          <a:solidFill xmlns:a="http://schemas.openxmlformats.org/drawingml/2006/main">
            <a:srgbClr val="004B37"/>
          </a:solidFill>
          <a:ln xmlns:a="http://schemas.openxmlformats.org/drawingml/2006/main" w="0">
            <a:noFill/>
          </a:ln>
        </p:spPr>
      </p:sp>
      <p:sp>
        <p:nvSpPr>
          <p:cNvPr id="3" name="intro-accent">
            <a:extLst xmlns:a="http://schemas.openxmlformats.org/drawingml/2006/main">
              <a:ext uri="{FF2B5EF4-FFF2-40B4-BE49-F238E27FC236}">
                <a16:creationId xmlns:a16="http://schemas.microsoft.com/office/drawing/2014/main" id="{C2BD6EA2-CF67-4C57-901B-80E6CFBB84A9}"/>
              </a:ext>
            </a:extLst>
          </p:cNvPr>
          <p:cNvSpPr>
            <a:spLocks xmlns:a="http://schemas.openxmlformats.org/drawingml/2006/main" noGrp="1"/>
          </p:cNvSpPr>
          <p:nvPr/>
        </p:nvSpPr>
        <p:spPr>
          <a:xfrm xmlns:a="http://schemas.openxmlformats.org/drawingml/2006/main">
            <a:off x="609600" y="1104900"/>
            <a:ext cx="76200" cy="4495800"/>
          </a:xfrm>
          <a:prstGeom xmlns:a="http://schemas.openxmlformats.org/drawingml/2006/main" prst="rect">
            <a:avLst/>
          </a:prstGeom>
          <a:solidFill xmlns:a="http://schemas.openxmlformats.org/drawingml/2006/main">
            <a:srgbClr val="F47A20"/>
          </a:solidFill>
          <a:ln xmlns:a="http://schemas.openxmlformats.org/drawingml/2006/main" w="0">
            <a:noFill/>
          </a:ln>
        </p:spPr>
      </p:sp>
      <p:sp>
        <p:nvSpPr>
          <p:cNvPr id="4" name="intro-eyebrow">
            <a:extLst xmlns:a="http://schemas.openxmlformats.org/drawingml/2006/main">
              <a:ext uri="{FF2B5EF4-FFF2-40B4-BE49-F238E27FC236}">
                <a16:creationId xmlns:a16="http://schemas.microsoft.com/office/drawing/2014/main" id="{4870CBAC-94CF-451B-B935-E87000AB89CD}"/>
              </a:ext>
            </a:extLst>
          </p:cNvPr>
          <p:cNvSpPr>
            <a:spLocks xmlns:a="http://schemas.openxmlformats.org/drawingml/2006/main" noGrp="1"/>
          </p:cNvSpPr>
          <p:nvPr/>
        </p:nvSpPr>
        <p:spPr>
          <a:xfrm xmlns:a="http://schemas.openxmlformats.org/drawingml/2006/main">
            <a:off x="952500" y="1123950"/>
            <a:ext cx="4476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975" b="1">
                <a:solidFill>
                  <a:srgbClr val="B9D0C7"/>
                </a:solidFill>
                <a:latin typeface="Arial"/>
                <a:ea typeface="Arial"/>
                <a:cs typeface="Arial"/>
              </a:defRPr>
            </a:defPPr>
          </a:lstStyle>
          <a:p xmlns:a="http://schemas.openxmlformats.org/drawingml/2006/main">
            <a:pPr>
              <a:defRPr sz="975" b="1">
                <a:solidFill>
                  <a:srgbClr val="B9D0C7"/>
                </a:solidFill>
                <a:latin typeface="Arial"/>
                <a:ea typeface="Arial"/>
                <a:cs typeface="Arial"/>
              </a:defRPr>
            </a:pPr>
            <a:r>
              <a:rPr sz="975" b="1">
                <a:solidFill>
                  <a:srgbClr val="B9D0C7"/>
                </a:solidFill>
                <a:latin typeface="Arial"/>
                <a:ea typeface="Arial"/>
                <a:cs typeface="Arial"/>
              </a:rPr>
              <a:t>YOUR PROPERTY CONTACT</a:t>
            </a:r>
          </a:p>
        </p:txBody>
      </p:sp>
      <p:sp>
        <p:nvSpPr>
          <p:cNvPr id="5" name="intro-name">
            <a:extLst xmlns:a="http://schemas.openxmlformats.org/drawingml/2006/main">
              <a:ext uri="{FF2B5EF4-FFF2-40B4-BE49-F238E27FC236}">
                <a16:creationId xmlns:a16="http://schemas.microsoft.com/office/drawing/2014/main" id="{5A2784E1-D727-41EE-B355-275862C163F0}"/>
              </a:ext>
            </a:extLst>
          </p:cNvPr>
          <p:cNvSpPr>
            <a:spLocks xmlns:a="http://schemas.openxmlformats.org/drawingml/2006/main" noGrp="1"/>
          </p:cNvSpPr>
          <p:nvPr/>
        </p:nvSpPr>
        <p:spPr>
          <a:xfrm xmlns:a="http://schemas.openxmlformats.org/drawingml/2006/main">
            <a:off x="952500" y="1695450"/>
            <a:ext cx="49530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750" b="1">
                <a:solidFill>
                  <a:srgbClr val="FFFFFF"/>
                </a:solidFill>
                <a:latin typeface="Arial"/>
                <a:ea typeface="Arial"/>
                <a:cs typeface="Arial"/>
              </a:defRPr>
            </a:defPPr>
          </a:lstStyle>
          <a:p xmlns:a="http://schemas.openxmlformats.org/drawingml/2006/main">
            <a:pPr>
              <a:defRPr sz="3750" b="1">
                <a:solidFill>
                  <a:srgbClr val="FFFFFF"/>
                </a:solidFill>
                <a:latin typeface="Arial"/>
                <a:ea typeface="Arial"/>
                <a:cs typeface="Arial"/>
              </a:defRPr>
            </a:pPr>
            <a:r>
              <a:rPr sz="3750" b="1">
                <a:solidFill>
                  <a:srgbClr val="FFFFFF"/>
                </a:solidFill>
                <a:latin typeface="Arial"/>
                <a:ea typeface="Arial"/>
                <a:cs typeface="Arial"/>
              </a:rPr>
              <a:t>Barbara de Guzman</a:t>
            </a:r>
          </a:p>
        </p:txBody>
      </p:sp>
      <p:sp>
        <p:nvSpPr>
          <p:cNvPr id="6" name="intro-group">
            <a:extLst xmlns:a="http://schemas.openxmlformats.org/drawingml/2006/main">
              <a:ext uri="{FF2B5EF4-FFF2-40B4-BE49-F238E27FC236}">
                <a16:creationId xmlns:a16="http://schemas.microsoft.com/office/drawing/2014/main" id="{8203901C-CFCA-4A4C-B1A1-2E0DDC5C5CB7}"/>
              </a:ext>
            </a:extLst>
          </p:cNvPr>
          <p:cNvSpPr>
            <a:spLocks xmlns:a="http://schemas.openxmlformats.org/drawingml/2006/main" noGrp="1"/>
          </p:cNvSpPr>
          <p:nvPr/>
        </p:nvSpPr>
        <p:spPr>
          <a:xfrm xmlns:a="http://schemas.openxmlformats.org/drawingml/2006/main">
            <a:off x="952500" y="2971800"/>
            <a:ext cx="4762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800" b="1">
                <a:solidFill>
                  <a:srgbClr val="FFFFFF"/>
                </a:solidFill>
                <a:latin typeface="Arial"/>
                <a:ea typeface="Arial"/>
                <a:cs typeface="Arial"/>
              </a:defRPr>
            </a:defPPr>
          </a:lstStyle>
          <a:p xmlns:a="http://schemas.openxmlformats.org/drawingml/2006/main">
            <a:pPr>
              <a:defRPr sz="1800" b="1">
                <a:solidFill>
                  <a:srgbClr val="FFFFFF"/>
                </a:solidFill>
                <a:latin typeface="Arial"/>
                <a:ea typeface="Arial"/>
                <a:cs typeface="Arial"/>
              </a:defRPr>
            </a:pPr>
            <a:r>
              <a:rPr sz="1800" b="1">
                <a:solidFill>
                  <a:srgbClr val="FFFFFF"/>
                </a:solidFill>
                <a:latin typeface="Arial"/>
                <a:ea typeface="Arial"/>
                <a:cs typeface="Arial"/>
              </a:rPr>
              <a:t>Aspire Property Group</a:t>
            </a:r>
          </a:p>
        </p:txBody>
      </p:sp>
      <p:sp>
        <p:nvSpPr>
          <p:cNvPr id="7" name="intro-rule">
            <a:extLst xmlns:a="http://schemas.openxmlformats.org/drawingml/2006/main">
              <a:ext uri="{FF2B5EF4-FFF2-40B4-BE49-F238E27FC236}">
                <a16:creationId xmlns:a16="http://schemas.microsoft.com/office/drawing/2014/main" id="{D913C3D7-7CBF-4439-8073-8546B34E5207}"/>
              </a:ext>
            </a:extLst>
          </p:cNvPr>
          <p:cNvSpPr>
            <a:spLocks xmlns:a="http://schemas.openxmlformats.org/drawingml/2006/main" noGrp="1"/>
          </p:cNvSpPr>
          <p:nvPr/>
        </p:nvSpPr>
        <p:spPr>
          <a:xfrm xmlns:a="http://schemas.openxmlformats.org/drawingml/2006/main">
            <a:off x="952500" y="3638550"/>
            <a:ext cx="876300" cy="47625"/>
          </a:xfrm>
          <a:prstGeom xmlns:a="http://schemas.openxmlformats.org/drawingml/2006/main" prst="rect">
            <a:avLst/>
          </a:prstGeom>
          <a:solidFill xmlns:a="http://schemas.openxmlformats.org/drawingml/2006/main">
            <a:srgbClr val="F47A20"/>
          </a:solidFill>
          <a:ln xmlns:a="http://schemas.openxmlformats.org/drawingml/2006/main" w="0">
            <a:noFill/>
          </a:ln>
        </p:spPr>
      </p:sp>
      <p:sp>
        <p:nvSpPr>
          <p:cNvPr id="8" name="intro-moldex">
            <a:extLst xmlns:a="http://schemas.openxmlformats.org/drawingml/2006/main">
              <a:ext uri="{FF2B5EF4-FFF2-40B4-BE49-F238E27FC236}">
                <a16:creationId xmlns:a16="http://schemas.microsoft.com/office/drawing/2014/main" id="{1A723A09-B820-4C88-AA97-F122DA7BA94A}"/>
              </a:ext>
            </a:extLst>
          </p:cNvPr>
          <p:cNvSpPr>
            <a:spLocks xmlns:a="http://schemas.openxmlformats.org/drawingml/2006/main" noGrp="1"/>
          </p:cNvSpPr>
          <p:nvPr/>
        </p:nvSpPr>
        <p:spPr>
          <a:xfrm xmlns:a="http://schemas.openxmlformats.org/drawingml/2006/main">
            <a:off x="952500" y="4000500"/>
            <a:ext cx="4762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500">
                <a:solidFill>
                  <a:srgbClr val="D5E2DD"/>
                </a:solidFill>
                <a:latin typeface="Arial"/>
                <a:ea typeface="Arial"/>
                <a:cs typeface="Arial"/>
              </a:defRPr>
            </a:defPPr>
          </a:lstStyle>
          <a:p xmlns:a="http://schemas.openxmlformats.org/drawingml/2006/main">
            <a:pPr>
              <a:defRPr sz="1500">
                <a:solidFill>
                  <a:srgbClr val="D5E2DD"/>
                </a:solidFill>
                <a:latin typeface="Arial"/>
                <a:ea typeface="Arial"/>
                <a:cs typeface="Arial"/>
              </a:defRPr>
            </a:pPr>
            <a:r>
              <a:rPr sz="1500">
                <a:solidFill>
                  <a:srgbClr val="D5E2DD"/>
                </a:solidFill>
                <a:latin typeface="Arial"/>
                <a:ea typeface="Arial"/>
                <a:cs typeface="Arial"/>
              </a:rPr>
              <a:t>Accredited Seller of Moldex Realty</a:t>
            </a:r>
          </a:p>
        </p:txBody>
      </p:sp>
      <p:sp>
        <p:nvSpPr>
          <p:cNvPr id="9" name="intro-ai">
            <a:extLst xmlns:a="http://schemas.openxmlformats.org/drawingml/2006/main">
              <a:ext uri="{FF2B5EF4-FFF2-40B4-BE49-F238E27FC236}">
                <a16:creationId xmlns:a16="http://schemas.microsoft.com/office/drawing/2014/main" id="{BCA78020-4932-4F87-B259-550FD56FB641}"/>
              </a:ext>
            </a:extLst>
          </p:cNvPr>
          <p:cNvSpPr>
            <a:spLocks xmlns:a="http://schemas.openxmlformats.org/drawingml/2006/main" noGrp="1"/>
          </p:cNvSpPr>
          <p:nvPr/>
        </p:nvSpPr>
        <p:spPr>
          <a:xfrm xmlns:a="http://schemas.openxmlformats.org/drawingml/2006/main">
            <a:off x="952500" y="4533900"/>
            <a:ext cx="4762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500">
                <a:solidFill>
                  <a:srgbClr val="D5E2DD"/>
                </a:solidFill>
                <a:latin typeface="Arial"/>
                <a:ea typeface="Arial"/>
                <a:cs typeface="Arial"/>
              </a:defRPr>
            </a:defPPr>
          </a:lstStyle>
          <a:p xmlns:a="http://schemas.openxmlformats.org/drawingml/2006/main">
            <a:pPr>
              <a:defRPr sz="1500">
                <a:solidFill>
                  <a:srgbClr val="D5E2DD"/>
                </a:solidFill>
                <a:latin typeface="Arial"/>
                <a:ea typeface="Arial"/>
                <a:cs typeface="Arial"/>
              </a:defRPr>
            </a:pPr>
            <a:r>
              <a:rPr sz="1500">
                <a:solidFill>
                  <a:srgbClr val="D5E2DD"/>
                </a:solidFill>
                <a:latin typeface="Arial"/>
                <a:ea typeface="Arial"/>
                <a:cs typeface="Arial"/>
              </a:rPr>
              <a:t>AI Operations Manager</a:t>
            </a:r>
          </a:p>
        </p:txBody>
      </p:sp>
      <p:sp>
        <p:nvSpPr>
          <p:cNvPr id="10" name="intro-project">
            <a:extLst xmlns:a="http://schemas.openxmlformats.org/drawingml/2006/main">
              <a:ext uri="{FF2B5EF4-FFF2-40B4-BE49-F238E27FC236}">
                <a16:creationId xmlns:a16="http://schemas.microsoft.com/office/drawing/2014/main" id="{3A00AD57-D33D-4ECA-937C-0348CC70877E}"/>
              </a:ext>
            </a:extLst>
          </p:cNvPr>
          <p:cNvSpPr>
            <a:spLocks xmlns:a="http://schemas.openxmlformats.org/drawingml/2006/main" noGrp="1"/>
          </p:cNvSpPr>
          <p:nvPr/>
        </p:nvSpPr>
        <p:spPr>
          <a:xfrm xmlns:a="http://schemas.openxmlformats.org/drawingml/2006/main">
            <a:off x="952500" y="6096000"/>
            <a:ext cx="476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900">
                <a:solidFill>
                  <a:srgbClr val="B9D0C7"/>
                </a:solidFill>
                <a:latin typeface="Arial"/>
                <a:ea typeface="Arial"/>
                <a:cs typeface="Arial"/>
              </a:defRPr>
            </a:defPPr>
          </a:lstStyle>
          <a:p xmlns:a="http://schemas.openxmlformats.org/drawingml/2006/main">
            <a:pPr>
              <a:defRPr sz="900">
                <a:solidFill>
                  <a:srgbClr val="B9D0C7"/>
                </a:solidFill>
                <a:latin typeface="Arial"/>
                <a:ea typeface="Arial"/>
                <a:cs typeface="Arial"/>
              </a:defRPr>
            </a:pPr>
            <a:r>
              <a:rPr sz="900">
                <a:solidFill>
                  <a:srgbClr val="B9D0C7"/>
                </a:solidFill>
                <a:latin typeface="Arial"/>
                <a:ea typeface="Arial"/>
                <a:cs typeface="Arial"/>
              </a:rPr>
              <a:t>MetroGate Silang Estates presentation</a:t>
            </a:r>
          </a:p>
        </p:txBody>
      </p:sp>
    </p:spTree>
    <p:extLst>
      <p:ext uri="{BB962C8B-B14F-4D97-AF65-F5344CB8AC3E}">
        <p14:creationId xmlns:p14="http://schemas.microsoft.com/office/powerpoint/2010/main" val="435626151"/>
      </p:ext>
    </p:extLst>
  </p:cSld>
</p:sld>
</file>

<file path=ppt/slides/slide2.xml><?xml version="1.0" encoding="utf-8"?>
<p:sld xmlns:p="http://schemas.openxmlformats.org/presentationml/2006/main">
  <p:cSld>
    <p:bg>
      <p:bgPr>
        <a:solidFill xmlns:a="http://schemas.openxmlformats.org/drawingml/2006/main">
          <a:srgbClr val="004B37"/>
        </a:solidFill>
      </p:bgPr>
    </p:bg>
    <p:spTree>
      <p:nvGrpSpPr>
        <p:cNvPr id="1" name=""/>
        <p:cNvGrpSpPr/>
        <p:nvPr/>
      </p:nvGrpSpPr>
      <p:grpSpPr>
        <a:xfrm xmlns:a="http://schemas.openxmlformats.org/drawingml/2006/main"/>
      </p:grpSpPr>
      <p:pic>
        <p:nvPicPr>
          <p:cNvPr id="9" name="">
            <a:extLst xmlns:a="http://schemas.openxmlformats.org/drawingml/2006/main">
              <a:ext uri="{FF2B5EF4-FFF2-40B4-BE49-F238E27FC236}">
                <a16:creationId xmlns:a16="http://schemas.microsoft.com/office/drawing/2014/main" id="{23E9F073-ED8E-42D5-8E9F-3192F8417FB0}"/>
              </a:ext>
            </a:extLst>
          </p:cNvPr>
          <p:cNvPicPr>
            <a:picLocks xmlns:a="http://schemas.openxmlformats.org/drawingml/2006/main" noChangeAspect="1"/>
          </p:cNvPicPr>
          <p:nvPr/>
        </p:nvPicPr>
        <p:blipFill>
          <a:blip xmlns:r="http://schemas.openxmlformats.org/officeDocument/2006/relationships" xmlns:a="http://schemas.openxmlformats.org/drawingml/2006/main" r:embed="R70ae961b108b434a"/>
          <a:srcRect xmlns:a="http://schemas.openxmlformats.org/drawingml/2006/main" l="8827" t="0" r="8827" b="0"/>
          <a:stretch xmlns:a="http://schemas.openxmlformats.org/drawingml/2006/main">
            <a:fillRect l="0" t="0" r="0" b="0"/>
          </a:stretch>
        </p:blipFill>
        <p:spPr>
          <a:xfrm xmlns:a="http://schemas.openxmlformats.org/drawingml/2006/main">
            <a:off x="5810250" y="0"/>
            <a:ext cx="6381750" cy="6858000"/>
          </a:xfrm>
          <a:prstGeom xmlns:a="http://schemas.openxmlformats.org/drawingml/2006/main" prst="rect">
            <a:avLst/>
          </a:prstGeom>
        </p:spPr>
      </p:pic>
      <p:sp>
        <p:nvSpPr>
          <p:cNvPr id="2" name="cover-panel">
            <a:extLst xmlns:a="http://schemas.openxmlformats.org/drawingml/2006/main">
              <a:ext uri="{FF2B5EF4-FFF2-40B4-BE49-F238E27FC236}">
                <a16:creationId xmlns:a16="http://schemas.microsoft.com/office/drawing/2014/main" id="{B2306AD2-CA6A-4D50-B9EE-4708B26F54BE}"/>
              </a:ext>
            </a:extLst>
          </p:cNvPr>
          <p:cNvSpPr>
            <a:spLocks xmlns:a="http://schemas.openxmlformats.org/drawingml/2006/main" noGrp="1"/>
          </p:cNvSpPr>
          <p:nvPr/>
        </p:nvSpPr>
        <p:spPr>
          <a:xfrm xmlns:a="http://schemas.openxmlformats.org/drawingml/2006/main">
            <a:off x="0" y="0"/>
            <a:ext cx="6572250" cy="6858000"/>
          </a:xfrm>
          <a:prstGeom xmlns:a="http://schemas.openxmlformats.org/drawingml/2006/main" prst="rect">
            <a:avLst/>
          </a:prstGeom>
          <a:solidFill xmlns:a="http://schemas.openxmlformats.org/drawingml/2006/main">
            <a:srgbClr val="004B37"/>
          </a:solidFill>
          <a:ln xmlns:a="http://schemas.openxmlformats.org/drawingml/2006/main" w="0">
            <a:noFill/>
          </a:ln>
        </p:spPr>
      </p:sp>
      <p:sp>
        <p:nvSpPr>
          <p:cNvPr id="3" name="cover-accent">
            <a:extLst xmlns:a="http://schemas.openxmlformats.org/drawingml/2006/main">
              <a:ext uri="{FF2B5EF4-FFF2-40B4-BE49-F238E27FC236}">
                <a16:creationId xmlns:a16="http://schemas.microsoft.com/office/drawing/2014/main" id="{B675D016-0CCB-4A24-8698-67A3A507D298}"/>
              </a:ext>
            </a:extLst>
          </p:cNvPr>
          <p:cNvSpPr>
            <a:spLocks xmlns:a="http://schemas.openxmlformats.org/drawingml/2006/main" noGrp="1"/>
          </p:cNvSpPr>
          <p:nvPr/>
        </p:nvSpPr>
        <p:spPr>
          <a:xfrm xmlns:a="http://schemas.openxmlformats.org/drawingml/2006/main">
            <a:off x="609600" y="1162050"/>
            <a:ext cx="76200" cy="3829050"/>
          </a:xfrm>
          <a:prstGeom xmlns:a="http://schemas.openxmlformats.org/drawingml/2006/main" prst="rect">
            <a:avLst/>
          </a:prstGeom>
          <a:solidFill xmlns:a="http://schemas.openxmlformats.org/drawingml/2006/main">
            <a:srgbClr val="F47A20"/>
          </a:solidFill>
          <a:ln xmlns:a="http://schemas.openxmlformats.org/drawingml/2006/main" w="0">
            <a:noFill/>
          </a:ln>
        </p:spPr>
      </p:sp>
      <p:sp>
        <p:nvSpPr>
          <p:cNvPr id="4" name="cover-eyebrow">
            <a:extLst xmlns:a="http://schemas.openxmlformats.org/drawingml/2006/main">
              <a:ext uri="{FF2B5EF4-FFF2-40B4-BE49-F238E27FC236}">
                <a16:creationId xmlns:a16="http://schemas.microsoft.com/office/drawing/2014/main" id="{E79EF534-3A04-48D1-807B-0AEBB1EF7023}"/>
              </a:ext>
            </a:extLst>
          </p:cNvPr>
          <p:cNvSpPr>
            <a:spLocks xmlns:a="http://schemas.openxmlformats.org/drawingml/2006/main" noGrp="1"/>
          </p:cNvSpPr>
          <p:nvPr/>
        </p:nvSpPr>
        <p:spPr>
          <a:xfrm xmlns:a="http://schemas.openxmlformats.org/drawingml/2006/main">
            <a:off x="952500" y="1200150"/>
            <a:ext cx="4572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975" b="1">
                <a:solidFill>
                  <a:srgbClr val="B9D0C7"/>
                </a:solidFill>
                <a:latin typeface="Arial"/>
                <a:ea typeface="Arial"/>
                <a:cs typeface="Arial"/>
              </a:defRPr>
            </a:defPPr>
          </a:lstStyle>
          <a:p xmlns:a="http://schemas.openxmlformats.org/drawingml/2006/main">
            <a:pPr>
              <a:defRPr sz="975" b="1">
                <a:solidFill>
                  <a:srgbClr val="B9D0C7"/>
                </a:solidFill>
                <a:latin typeface="Arial"/>
                <a:ea typeface="Arial"/>
                <a:cs typeface="Arial"/>
              </a:defRPr>
            </a:pPr>
            <a:r>
              <a:rPr sz="975" b="1">
                <a:solidFill>
                  <a:srgbClr val="B9D0C7"/>
                </a:solidFill>
                <a:latin typeface="Arial"/>
                <a:ea typeface="Arial"/>
                <a:cs typeface="Arial"/>
              </a:rPr>
              <a:t>MOLDEX REALTY · PROJECT PRESENTATION</a:t>
            </a:r>
          </a:p>
        </p:txBody>
      </p:sp>
      <p:sp>
        <p:nvSpPr>
          <p:cNvPr id="5" name="cover-title">
            <a:extLst xmlns:a="http://schemas.openxmlformats.org/drawingml/2006/main">
              <a:ext uri="{FF2B5EF4-FFF2-40B4-BE49-F238E27FC236}">
                <a16:creationId xmlns:a16="http://schemas.microsoft.com/office/drawing/2014/main" id="{0DEE93D2-36B6-4DA6-AEBB-12B070C998D2}"/>
              </a:ext>
            </a:extLst>
          </p:cNvPr>
          <p:cNvSpPr>
            <a:spLocks xmlns:a="http://schemas.openxmlformats.org/drawingml/2006/main" noGrp="1"/>
          </p:cNvSpPr>
          <p:nvPr/>
        </p:nvSpPr>
        <p:spPr>
          <a:xfrm xmlns:a="http://schemas.openxmlformats.org/drawingml/2006/main">
            <a:off x="952500" y="1695450"/>
            <a:ext cx="476250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450" b="1">
                <a:solidFill>
                  <a:srgbClr val="FFFFFF"/>
                </a:solidFill>
                <a:latin typeface="Arial"/>
                <a:ea typeface="Arial"/>
                <a:cs typeface="Arial"/>
              </a:defRPr>
            </a:defPPr>
          </a:lstStyle>
          <a:p xmlns:a="http://schemas.openxmlformats.org/drawingml/2006/main">
            <a:pPr>
              <a:defRPr sz="3450" b="1">
                <a:solidFill>
                  <a:srgbClr val="FFFFFF"/>
                </a:solidFill>
                <a:latin typeface="Arial"/>
                <a:ea typeface="Arial"/>
                <a:cs typeface="Arial"/>
              </a:defRPr>
            </a:pPr>
            <a:r>
              <a:rPr sz="3450" b="1">
                <a:solidFill>
                  <a:srgbClr val="FFFFFF"/>
                </a:solidFill>
                <a:latin typeface="Arial"/>
                <a:ea typeface="Arial"/>
                <a:cs typeface="Arial"/>
              </a:rPr>
              <a:t>MetroGate Silang Estates</a:t>
            </a:r>
          </a:p>
        </p:txBody>
      </p:sp>
      <p:sp>
        <p:nvSpPr>
          <p:cNvPr id="6" name="cover-location">
            <a:extLst xmlns:a="http://schemas.openxmlformats.org/drawingml/2006/main">
              <a:ext uri="{FF2B5EF4-FFF2-40B4-BE49-F238E27FC236}">
                <a16:creationId xmlns:a16="http://schemas.microsoft.com/office/drawing/2014/main" id="{2A7E875E-D202-4A99-89E7-CA342A927E88}"/>
              </a:ext>
            </a:extLst>
          </p:cNvPr>
          <p:cNvSpPr>
            <a:spLocks xmlns:a="http://schemas.openxmlformats.org/drawingml/2006/main" noGrp="1"/>
          </p:cNvSpPr>
          <p:nvPr/>
        </p:nvSpPr>
        <p:spPr>
          <a:xfrm xmlns:a="http://schemas.openxmlformats.org/drawingml/2006/main">
            <a:off x="952500" y="3295650"/>
            <a:ext cx="447675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650">
                <a:solidFill>
                  <a:srgbClr val="FFFFFF"/>
                </a:solidFill>
                <a:latin typeface="Arial"/>
                <a:ea typeface="Arial"/>
                <a:cs typeface="Arial"/>
              </a:defRPr>
            </a:defPPr>
          </a:lstStyle>
          <a:p xmlns:a="http://schemas.openxmlformats.org/drawingml/2006/main">
            <a:pPr>
              <a:defRPr sz="1650">
                <a:solidFill>
                  <a:srgbClr val="FFFFFF"/>
                </a:solidFill>
                <a:latin typeface="Arial"/>
                <a:ea typeface="Arial"/>
                <a:cs typeface="Arial"/>
              </a:defRPr>
            </a:pPr>
            <a:r>
              <a:rPr sz="1650">
                <a:solidFill>
                  <a:srgbClr val="FFFFFF"/>
                </a:solidFill>
                <a:latin typeface="Arial"/>
                <a:ea typeface="Arial"/>
                <a:cs typeface="Arial"/>
              </a:rPr>
              <a:t>Aguinaldo Highway, Brgy. Biga, Silang, Cavite</a:t>
            </a:r>
          </a:p>
        </p:txBody>
      </p:sp>
      <p:sp>
        <p:nvSpPr>
          <p:cNvPr id="7" name="cover-tagline">
            <a:extLst xmlns:a="http://schemas.openxmlformats.org/drawingml/2006/main">
              <a:ext uri="{FF2B5EF4-FFF2-40B4-BE49-F238E27FC236}">
                <a16:creationId xmlns:a16="http://schemas.microsoft.com/office/drawing/2014/main" id="{5716F6D1-CBA1-4813-8CB8-176C51EF3F94}"/>
              </a:ext>
            </a:extLst>
          </p:cNvPr>
          <p:cNvSpPr>
            <a:spLocks xmlns:a="http://schemas.openxmlformats.org/drawingml/2006/main" noGrp="1"/>
          </p:cNvSpPr>
          <p:nvPr/>
        </p:nvSpPr>
        <p:spPr>
          <a:xfrm xmlns:a="http://schemas.openxmlformats.org/drawingml/2006/main">
            <a:off x="952500" y="4267200"/>
            <a:ext cx="44767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75">
                <a:solidFill>
                  <a:srgbClr val="D5E2DD"/>
                </a:solidFill>
                <a:latin typeface="Arial"/>
                <a:ea typeface="Arial"/>
                <a:cs typeface="Arial"/>
              </a:defRPr>
            </a:defPPr>
          </a:lstStyle>
          <a:p xmlns:a="http://schemas.openxmlformats.org/drawingml/2006/main">
            <a:pPr>
              <a:defRPr sz="1275">
                <a:solidFill>
                  <a:srgbClr val="D5E2DD"/>
                </a:solidFill>
                <a:latin typeface="Arial"/>
                <a:ea typeface="Arial"/>
                <a:cs typeface="Arial"/>
              </a:defRPr>
            </a:pPr>
            <a:r>
              <a:rPr sz="1275">
                <a:solidFill>
                  <a:srgbClr val="D5E2DD"/>
                </a:solidFill>
                <a:latin typeface="Arial"/>
                <a:ea typeface="Arial"/>
                <a:cs typeface="Arial"/>
              </a:rPr>
              <a:t>A large-scale estate setting with education, leisure, and daily-life amenities</a:t>
            </a:r>
          </a:p>
        </p:txBody>
      </p:sp>
      <p:sp>
        <p:nvSpPr>
          <p:cNvPr id="8" name="cover-date">
            <a:extLst xmlns:a="http://schemas.openxmlformats.org/drawingml/2006/main">
              <a:ext uri="{FF2B5EF4-FFF2-40B4-BE49-F238E27FC236}">
                <a16:creationId xmlns:a16="http://schemas.microsoft.com/office/drawing/2014/main" id="{5E72B362-2D66-4AD6-B4C4-6E336CF27175}"/>
              </a:ext>
            </a:extLst>
          </p:cNvPr>
          <p:cNvSpPr>
            <a:spLocks xmlns:a="http://schemas.openxmlformats.org/drawingml/2006/main" noGrp="1"/>
          </p:cNvSpPr>
          <p:nvPr/>
        </p:nvSpPr>
        <p:spPr>
          <a:xfrm xmlns:a="http://schemas.openxmlformats.org/drawingml/2006/main">
            <a:off x="952500" y="6096000"/>
            <a:ext cx="3810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900">
                <a:solidFill>
                  <a:srgbClr val="B9D0C7"/>
                </a:solidFill>
                <a:latin typeface="Arial"/>
                <a:ea typeface="Arial"/>
                <a:cs typeface="Arial"/>
              </a:defRPr>
            </a:defPPr>
          </a:lstStyle>
          <a:p xmlns:a="http://schemas.openxmlformats.org/drawingml/2006/main">
            <a:pPr>
              <a:defRPr sz="900">
                <a:solidFill>
                  <a:srgbClr val="B9D0C7"/>
                </a:solidFill>
                <a:latin typeface="Arial"/>
                <a:ea typeface="Arial"/>
                <a:cs typeface="Arial"/>
              </a:defRPr>
            </a:pPr>
            <a:r>
              <a:rPr sz="900">
                <a:solidFill>
                  <a:srgbClr val="B9D0C7"/>
                </a:solidFill>
                <a:latin typeface="Arial"/>
                <a:ea typeface="Arial"/>
                <a:cs typeface="Arial"/>
              </a:rPr>
              <a:t>Buyer presentation · October 2026</a:t>
            </a:r>
          </a:p>
        </p:txBody>
      </p:sp>
    </p:spTree>
    <p:extLst>
      <p:ext uri="{BB962C8B-B14F-4D97-AF65-F5344CB8AC3E}">
        <p14:creationId xmlns:p14="http://schemas.microsoft.com/office/powerpoint/2010/main" val="1441178010"/>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2" name="title-3">
            <a:extLst xmlns:a="http://schemas.openxmlformats.org/drawingml/2006/main">
              <a:ext uri="{FF2B5EF4-FFF2-40B4-BE49-F238E27FC236}">
                <a16:creationId xmlns:a16="http://schemas.microsoft.com/office/drawing/2014/main" id="{EA84ACCE-018E-440D-B10D-116923866DEB}"/>
              </a:ext>
            </a:extLst>
          </p:cNvPr>
          <p:cNvSpPr>
            <a:spLocks xmlns:a="http://schemas.openxmlformats.org/drawingml/2006/main" noGrp="1"/>
          </p:cNvSpPr>
          <p:nvPr/>
        </p:nvSpPr>
        <p:spPr>
          <a:xfrm xmlns:a="http://schemas.openxmlformats.org/drawingml/2006/main">
            <a:off x="609600" y="361950"/>
            <a:ext cx="106680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550" b="1">
                <a:solidFill>
                  <a:srgbClr val="004B37"/>
                </a:solidFill>
                <a:latin typeface="Arial"/>
                <a:ea typeface="Arial"/>
                <a:cs typeface="Arial"/>
              </a:defRPr>
            </a:defPPr>
          </a:lstStyle>
          <a:p xmlns:a="http://schemas.openxmlformats.org/drawingml/2006/main">
            <a:pPr>
              <a:defRPr sz="2550" b="1">
                <a:solidFill>
                  <a:srgbClr val="004B37"/>
                </a:solidFill>
                <a:latin typeface="Arial"/>
                <a:ea typeface="Arial"/>
                <a:cs typeface="Arial"/>
              </a:defRPr>
            </a:pPr>
            <a:r>
              <a:rPr sz="2550" b="1">
                <a:solidFill>
                  <a:srgbClr val="004B37"/>
                </a:solidFill>
                <a:latin typeface="Arial"/>
                <a:ea typeface="Arial"/>
                <a:cs typeface="Arial"/>
              </a:rPr>
              <a:t>Moldex history</a:t>
            </a:r>
          </a:p>
        </p:txBody>
      </p:sp>
      <p:sp>
        <p:nvSpPr>
          <p:cNvPr id="2" name="accent-3">
            <a:extLst xmlns:a="http://schemas.openxmlformats.org/drawingml/2006/main">
              <a:ext uri="{FF2B5EF4-FFF2-40B4-BE49-F238E27FC236}">
                <a16:creationId xmlns:a16="http://schemas.microsoft.com/office/drawing/2014/main" id="{35DC9B5B-F945-4D3E-AD53-4091843D2080}"/>
              </a:ext>
            </a:extLst>
          </p:cNvPr>
          <p:cNvSpPr>
            <a:spLocks xmlns:a="http://schemas.openxmlformats.org/drawingml/2006/main" noGrp="1"/>
          </p:cNvSpPr>
          <p:nvPr/>
        </p:nvSpPr>
        <p:spPr>
          <a:xfrm xmlns:a="http://schemas.openxmlformats.org/drawingml/2006/main">
            <a:off x="609600" y="971550"/>
            <a:ext cx="685800" cy="47625"/>
          </a:xfrm>
          <a:prstGeom xmlns:a="http://schemas.openxmlformats.org/drawingml/2006/main" prst="rect">
            <a:avLst/>
          </a:prstGeom>
          <a:solidFill xmlns:a="http://schemas.openxmlformats.org/drawingml/2006/main">
            <a:srgbClr val="F47A20"/>
          </a:solidFill>
          <a:ln xmlns:a="http://schemas.openxmlformats.org/drawingml/2006/main" w="0">
            <a:noFill/>
          </a:ln>
        </p:spPr>
      </p:sp>
      <p:sp>
        <p:nvSpPr>
          <p:cNvPr id="3" name="subtitle-3">
            <a:extLst xmlns:a="http://schemas.openxmlformats.org/drawingml/2006/main">
              <a:ext uri="{FF2B5EF4-FFF2-40B4-BE49-F238E27FC236}">
                <a16:creationId xmlns:a16="http://schemas.microsoft.com/office/drawing/2014/main" id="{42D30607-BC69-40D1-8F1A-460F8CAACE72}"/>
              </a:ext>
            </a:extLst>
          </p:cNvPr>
          <p:cNvSpPr>
            <a:spLocks xmlns:a="http://schemas.openxmlformats.org/drawingml/2006/main" noGrp="1"/>
          </p:cNvSpPr>
          <p:nvPr/>
        </p:nvSpPr>
        <p:spPr>
          <a:xfrm xmlns:a="http://schemas.openxmlformats.org/drawingml/2006/main">
            <a:off x="1466850" y="800100"/>
            <a:ext cx="9810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75">
                <a:solidFill>
                  <a:srgbClr val="66736E"/>
                </a:solidFill>
                <a:latin typeface="Arial"/>
                <a:ea typeface="Arial"/>
                <a:cs typeface="Arial"/>
              </a:defRPr>
            </a:defPPr>
          </a:lstStyle>
          <a:p xmlns:a="http://schemas.openxmlformats.org/drawingml/2006/main">
            <a:pPr>
              <a:defRPr sz="1275">
                <a:solidFill>
                  <a:srgbClr val="66736E"/>
                </a:solidFill>
                <a:latin typeface="Arial"/>
                <a:ea typeface="Arial"/>
                <a:cs typeface="Arial"/>
              </a:defRPr>
            </a:pPr>
            <a:r>
              <a:rPr sz="1275">
                <a:solidFill>
                  <a:srgbClr val="66736E"/>
                </a:solidFill>
                <a:latin typeface="Arial"/>
                <a:ea typeface="Arial"/>
                <a:cs typeface="Arial"/>
              </a:rPr>
              <a:t>From manufacturing roots to residential development</a:t>
            </a:r>
          </a:p>
        </p:txBody>
      </p:sp>
      <p:sp>
        <p:nvSpPr>
          <p:cNvPr id="4" name="footer-project-3">
            <a:extLst xmlns:a="http://schemas.openxmlformats.org/drawingml/2006/main">
              <a:ext uri="{FF2B5EF4-FFF2-40B4-BE49-F238E27FC236}">
                <a16:creationId xmlns:a16="http://schemas.microsoft.com/office/drawing/2014/main" id="{ACB71A8F-F587-4BAA-901D-1528B8099C50}"/>
              </a:ext>
            </a:extLst>
          </p:cNvPr>
          <p:cNvSpPr>
            <a:spLocks xmlns:a="http://schemas.openxmlformats.org/drawingml/2006/main" noGrp="1"/>
          </p:cNvSpPr>
          <p:nvPr/>
        </p:nvSpPr>
        <p:spPr>
          <a:xfrm xmlns:a="http://schemas.openxmlformats.org/drawingml/2006/main">
            <a:off x="609600" y="6515100"/>
            <a:ext cx="37147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750">
                <a:solidFill>
                  <a:srgbClr val="66736E"/>
                </a:solidFill>
                <a:latin typeface="Arial"/>
                <a:ea typeface="Arial"/>
                <a:cs typeface="Arial"/>
              </a:defRPr>
            </a:defPPr>
          </a:lstStyle>
          <a:p xmlns:a="http://schemas.openxmlformats.org/drawingml/2006/main">
            <a:pPr>
              <a:defRPr sz="750">
                <a:solidFill>
                  <a:srgbClr val="66736E"/>
                </a:solidFill>
                <a:latin typeface="Arial"/>
                <a:ea typeface="Arial"/>
                <a:cs typeface="Arial"/>
              </a:defRPr>
            </a:pPr>
            <a:r>
              <a:rPr sz="750">
                <a:solidFill>
                  <a:srgbClr val="66736E"/>
                </a:solidFill>
                <a:latin typeface="Arial"/>
                <a:ea typeface="Arial"/>
                <a:cs typeface="Arial"/>
              </a:rPr>
              <a:t>MetroGate Silang Estates</a:t>
            </a:r>
          </a:p>
        </p:txBody>
      </p:sp>
      <p:sp>
        <p:nvSpPr>
          <p:cNvPr id="5" name="footer-number-3">
            <a:extLst xmlns:a="http://schemas.openxmlformats.org/drawingml/2006/main">
              <a:ext uri="{FF2B5EF4-FFF2-40B4-BE49-F238E27FC236}">
                <a16:creationId xmlns:a16="http://schemas.microsoft.com/office/drawing/2014/main" id="{A48DBCA3-19B2-4AF1-8A7F-ABC63A214FB4}"/>
              </a:ext>
            </a:extLst>
          </p:cNvPr>
          <p:cNvSpPr>
            <a:spLocks xmlns:a="http://schemas.openxmlformats.org/drawingml/2006/main" noGrp="1"/>
          </p:cNvSpPr>
          <p:nvPr/>
        </p:nvSpPr>
        <p:spPr>
          <a:xfrm xmlns:a="http://schemas.openxmlformats.org/drawingml/2006/main">
            <a:off x="11001375" y="6515100"/>
            <a:ext cx="5715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750">
                <a:solidFill>
                  <a:srgbClr val="66736E"/>
                </a:solidFill>
                <a:latin typeface="Arial"/>
                <a:ea typeface="Arial"/>
                <a:cs typeface="Arial"/>
              </a:defRPr>
            </a:defPPr>
          </a:lstStyle>
          <a:p xmlns:a="http://schemas.openxmlformats.org/drawingml/2006/main">
            <a:pPr>
              <a:defRPr sz="750">
                <a:solidFill>
                  <a:srgbClr val="66736E"/>
                </a:solidFill>
                <a:latin typeface="Arial"/>
                <a:ea typeface="Arial"/>
                <a:cs typeface="Arial"/>
              </a:defRPr>
            </a:pPr>
            <a:r>
              <a:rPr sz="750">
                <a:solidFill>
                  <a:srgbClr val="66736E"/>
                </a:solidFill>
                <a:latin typeface="Arial"/>
                <a:ea typeface="Arial"/>
                <a:cs typeface="Arial"/>
              </a:rPr>
              <a:t>03</a:t>
            </a:r>
          </a:p>
        </p:txBody>
      </p:sp>
      <p:sp>
        <p:nvSpPr>
          <p:cNvPr id="6" name="history-line">
            <a:extLst xmlns:a="http://schemas.openxmlformats.org/drawingml/2006/main">
              <a:ext uri="{FF2B5EF4-FFF2-40B4-BE49-F238E27FC236}">
                <a16:creationId xmlns:a16="http://schemas.microsoft.com/office/drawing/2014/main" id="{FA299FFA-F6D0-411F-AD14-736C42291C0D}"/>
              </a:ext>
            </a:extLst>
          </p:cNvPr>
          <p:cNvSpPr>
            <a:spLocks xmlns:a="http://schemas.openxmlformats.org/drawingml/2006/main" noGrp="1"/>
          </p:cNvSpPr>
          <p:nvPr/>
        </p:nvSpPr>
        <p:spPr>
          <a:xfrm xmlns:a="http://schemas.openxmlformats.org/drawingml/2006/main">
            <a:off x="2228850" y="1466850"/>
            <a:ext cx="47625" cy="4133850"/>
          </a:xfrm>
          <a:prstGeom xmlns:a="http://schemas.openxmlformats.org/drawingml/2006/main" prst="rect">
            <a:avLst/>
          </a:prstGeom>
          <a:solidFill xmlns:a="http://schemas.openxmlformats.org/drawingml/2006/main">
            <a:srgbClr val="F47A20"/>
          </a:solidFill>
          <a:ln xmlns:a="http://schemas.openxmlformats.org/drawingml/2006/main" w="0">
            <a:noFill/>
          </a:ln>
        </p:spPr>
      </p:sp>
      <p:sp>
        <p:nvSpPr>
          <p:cNvPr id="7" name="hist-year-0">
            <a:extLst xmlns:a="http://schemas.openxmlformats.org/drawingml/2006/main">
              <a:ext uri="{FF2B5EF4-FFF2-40B4-BE49-F238E27FC236}">
                <a16:creationId xmlns:a16="http://schemas.microsoft.com/office/drawing/2014/main" id="{EB7EF602-230C-43CA-A019-6E11ECEE505B}"/>
              </a:ext>
            </a:extLst>
          </p:cNvPr>
          <p:cNvSpPr>
            <a:spLocks xmlns:a="http://schemas.openxmlformats.org/drawingml/2006/main" noGrp="1"/>
          </p:cNvSpPr>
          <p:nvPr/>
        </p:nvSpPr>
        <p:spPr>
          <a:xfrm xmlns:a="http://schemas.openxmlformats.org/drawingml/2006/main">
            <a:off x="609600" y="1600200"/>
            <a:ext cx="15240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875" b="1">
                <a:solidFill>
                  <a:srgbClr val="07583F"/>
                </a:solidFill>
                <a:latin typeface="Arial"/>
                <a:ea typeface="Arial"/>
                <a:cs typeface="Arial"/>
              </a:defRPr>
            </a:defPPr>
          </a:lstStyle>
          <a:p xmlns:a="http://schemas.openxmlformats.org/drawingml/2006/main">
            <a:pPr>
              <a:defRPr sz="1875" b="1">
                <a:solidFill>
                  <a:srgbClr val="07583F"/>
                </a:solidFill>
                <a:latin typeface="Arial"/>
                <a:ea typeface="Arial"/>
                <a:cs typeface="Arial"/>
              </a:defRPr>
            </a:pPr>
            <a:r>
              <a:rPr sz="1875" b="1">
                <a:solidFill>
                  <a:srgbClr val="07583F"/>
                </a:solidFill>
                <a:latin typeface="Arial"/>
                <a:ea typeface="Arial"/>
                <a:cs typeface="Arial"/>
              </a:rPr>
              <a:t>Mid-1960s</a:t>
            </a:r>
          </a:p>
        </p:txBody>
      </p:sp>
      <p:sp>
        <p:nvSpPr>
          <p:cNvPr id="8" name="hist-head-0">
            <a:extLst xmlns:a="http://schemas.openxmlformats.org/drawingml/2006/main">
              <a:ext uri="{FF2B5EF4-FFF2-40B4-BE49-F238E27FC236}">
                <a16:creationId xmlns:a16="http://schemas.microsoft.com/office/drawing/2014/main" id="{C67F7C98-1656-4EC9-841E-5FA34A1D7ADA}"/>
              </a:ext>
            </a:extLst>
          </p:cNvPr>
          <p:cNvSpPr>
            <a:spLocks xmlns:a="http://schemas.openxmlformats.org/drawingml/2006/main" noGrp="1"/>
          </p:cNvSpPr>
          <p:nvPr/>
        </p:nvSpPr>
        <p:spPr>
          <a:xfrm xmlns:a="http://schemas.openxmlformats.org/drawingml/2006/main">
            <a:off x="2647950" y="1543050"/>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500" b="1">
                <a:solidFill>
                  <a:srgbClr val="004B37"/>
                </a:solidFill>
                <a:latin typeface="Arial"/>
                <a:ea typeface="Arial"/>
                <a:cs typeface="Arial"/>
              </a:defRPr>
            </a:defPPr>
          </a:lstStyle>
          <a:p xmlns:a="http://schemas.openxmlformats.org/drawingml/2006/main">
            <a:pPr>
              <a:defRPr sz="1500" b="1">
                <a:solidFill>
                  <a:srgbClr val="004B37"/>
                </a:solidFill>
                <a:latin typeface="Arial"/>
                <a:ea typeface="Arial"/>
                <a:cs typeface="Arial"/>
              </a:defRPr>
            </a:pPr>
            <a:r>
              <a:rPr sz="1500" b="1">
                <a:solidFill>
                  <a:srgbClr val="004B37"/>
                </a:solidFill>
                <a:latin typeface="Arial"/>
                <a:ea typeface="Arial"/>
                <a:cs typeface="Arial"/>
              </a:rPr>
              <a:t>Manufacturing roots</a:t>
            </a:r>
          </a:p>
        </p:txBody>
      </p:sp>
      <p:sp>
        <p:nvSpPr>
          <p:cNvPr id="9" name="hist-body-0">
            <a:extLst xmlns:a="http://schemas.openxmlformats.org/drawingml/2006/main">
              <a:ext uri="{FF2B5EF4-FFF2-40B4-BE49-F238E27FC236}">
                <a16:creationId xmlns:a16="http://schemas.microsoft.com/office/drawing/2014/main" id="{5A250B48-9C2B-4ADB-BD31-73C0CDF334C9}"/>
              </a:ext>
            </a:extLst>
          </p:cNvPr>
          <p:cNvSpPr>
            <a:spLocks xmlns:a="http://schemas.openxmlformats.org/drawingml/2006/main" noGrp="1"/>
          </p:cNvSpPr>
          <p:nvPr/>
        </p:nvSpPr>
        <p:spPr>
          <a:xfrm xmlns:a="http://schemas.openxmlformats.org/drawingml/2006/main">
            <a:off x="6191250" y="1504950"/>
            <a:ext cx="5095875"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a:solidFill>
                  <a:srgbClr val="26342F"/>
                </a:solidFill>
                <a:latin typeface="Arial"/>
                <a:ea typeface="Arial"/>
                <a:cs typeface="Arial"/>
              </a:defRPr>
            </a:defPPr>
          </a:lstStyle>
          <a:p xmlns:a="http://schemas.openxmlformats.org/drawingml/2006/main">
            <a:pPr>
              <a:defRPr sz="1200">
                <a:solidFill>
                  <a:srgbClr val="26342F"/>
                </a:solidFill>
                <a:latin typeface="Arial"/>
                <a:ea typeface="Arial"/>
                <a:cs typeface="Arial"/>
              </a:defRPr>
            </a:pPr>
            <a:r>
              <a:rPr sz="1200">
                <a:solidFill>
                  <a:srgbClr val="26342F"/>
                </a:solidFill>
                <a:latin typeface="Arial"/>
                <a:ea typeface="Arial"/>
                <a:cs typeface="Arial"/>
              </a:rPr>
              <a:t>The Moldex legacy began with plastic products, including PVC pipes and fittings.</a:t>
            </a:r>
          </a:p>
        </p:txBody>
      </p:sp>
      <p:sp>
        <p:nvSpPr>
          <p:cNvPr id="10" name="hist-rule-0">
            <a:extLst xmlns:a="http://schemas.openxmlformats.org/drawingml/2006/main">
              <a:ext uri="{FF2B5EF4-FFF2-40B4-BE49-F238E27FC236}">
                <a16:creationId xmlns:a16="http://schemas.microsoft.com/office/drawing/2014/main" id="{3FD5E13E-8744-40A6-9953-F1ECBA441808}"/>
              </a:ext>
            </a:extLst>
          </p:cNvPr>
          <p:cNvSpPr>
            <a:spLocks xmlns:a="http://schemas.openxmlformats.org/drawingml/2006/main" noGrp="1"/>
          </p:cNvSpPr>
          <p:nvPr/>
        </p:nvSpPr>
        <p:spPr>
          <a:xfrm xmlns:a="http://schemas.openxmlformats.org/drawingml/2006/main">
            <a:off x="2647950" y="2343150"/>
            <a:ext cx="8639175" cy="9525"/>
          </a:xfrm>
          <a:prstGeom xmlns:a="http://schemas.openxmlformats.org/drawingml/2006/main" prst="rect">
            <a:avLst/>
          </a:prstGeom>
          <a:solidFill xmlns:a="http://schemas.openxmlformats.org/drawingml/2006/main">
            <a:srgbClr val="D9E2DE"/>
          </a:solidFill>
          <a:ln xmlns:a="http://schemas.openxmlformats.org/drawingml/2006/main" w="0">
            <a:noFill/>
          </a:ln>
        </p:spPr>
      </p:sp>
      <p:sp>
        <p:nvSpPr>
          <p:cNvPr id="11" name="hist-year-1">
            <a:extLst xmlns:a="http://schemas.openxmlformats.org/drawingml/2006/main">
              <a:ext uri="{FF2B5EF4-FFF2-40B4-BE49-F238E27FC236}">
                <a16:creationId xmlns:a16="http://schemas.microsoft.com/office/drawing/2014/main" id="{336C9CC6-A341-4309-93DE-91AE0FE498FE}"/>
              </a:ext>
            </a:extLst>
          </p:cNvPr>
          <p:cNvSpPr>
            <a:spLocks xmlns:a="http://schemas.openxmlformats.org/drawingml/2006/main" noGrp="1"/>
          </p:cNvSpPr>
          <p:nvPr/>
        </p:nvSpPr>
        <p:spPr>
          <a:xfrm xmlns:a="http://schemas.openxmlformats.org/drawingml/2006/main">
            <a:off x="609600" y="2628900"/>
            <a:ext cx="15240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325" b="1">
                <a:solidFill>
                  <a:srgbClr val="07583F"/>
                </a:solidFill>
                <a:latin typeface="Arial"/>
                <a:ea typeface="Arial"/>
                <a:cs typeface="Arial"/>
              </a:defRPr>
            </a:defPPr>
          </a:lstStyle>
          <a:p xmlns:a="http://schemas.openxmlformats.org/drawingml/2006/main">
            <a:pPr>
              <a:defRPr sz="2325" b="1">
                <a:solidFill>
                  <a:srgbClr val="07583F"/>
                </a:solidFill>
                <a:latin typeface="Arial"/>
                <a:ea typeface="Arial"/>
                <a:cs typeface="Arial"/>
              </a:defRPr>
            </a:pPr>
            <a:r>
              <a:rPr sz="2325" b="1">
                <a:solidFill>
                  <a:srgbClr val="07583F"/>
                </a:solidFill>
                <a:latin typeface="Arial"/>
                <a:ea typeface="Arial"/>
                <a:cs typeface="Arial"/>
              </a:rPr>
              <a:t>1987</a:t>
            </a:r>
          </a:p>
        </p:txBody>
      </p:sp>
      <p:sp>
        <p:nvSpPr>
          <p:cNvPr id="12" name="hist-head-1">
            <a:extLst xmlns:a="http://schemas.openxmlformats.org/drawingml/2006/main">
              <a:ext uri="{FF2B5EF4-FFF2-40B4-BE49-F238E27FC236}">
                <a16:creationId xmlns:a16="http://schemas.microsoft.com/office/drawing/2014/main" id="{AF277532-8C7C-4536-8F1D-A17EE988AA52}"/>
              </a:ext>
            </a:extLst>
          </p:cNvPr>
          <p:cNvSpPr>
            <a:spLocks xmlns:a="http://schemas.openxmlformats.org/drawingml/2006/main" noGrp="1"/>
          </p:cNvSpPr>
          <p:nvPr/>
        </p:nvSpPr>
        <p:spPr>
          <a:xfrm xmlns:a="http://schemas.openxmlformats.org/drawingml/2006/main">
            <a:off x="2647950" y="2571750"/>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500" b="1">
                <a:solidFill>
                  <a:srgbClr val="004B37"/>
                </a:solidFill>
                <a:latin typeface="Arial"/>
                <a:ea typeface="Arial"/>
                <a:cs typeface="Arial"/>
              </a:defRPr>
            </a:defPPr>
          </a:lstStyle>
          <a:p xmlns:a="http://schemas.openxmlformats.org/drawingml/2006/main">
            <a:pPr>
              <a:defRPr sz="1500" b="1">
                <a:solidFill>
                  <a:srgbClr val="004B37"/>
                </a:solidFill>
                <a:latin typeface="Arial"/>
                <a:ea typeface="Arial"/>
                <a:cs typeface="Arial"/>
              </a:defRPr>
            </a:pPr>
            <a:r>
              <a:rPr sz="1500" b="1">
                <a:solidFill>
                  <a:srgbClr val="004B37"/>
                </a:solidFill>
                <a:latin typeface="Arial"/>
                <a:ea typeface="Arial"/>
                <a:cs typeface="Arial"/>
              </a:rPr>
              <a:t>Moldex Realty established</a:t>
            </a:r>
          </a:p>
        </p:txBody>
      </p:sp>
      <p:sp>
        <p:nvSpPr>
          <p:cNvPr id="13" name="hist-body-1">
            <a:extLst xmlns:a="http://schemas.openxmlformats.org/drawingml/2006/main">
              <a:ext uri="{FF2B5EF4-FFF2-40B4-BE49-F238E27FC236}">
                <a16:creationId xmlns:a16="http://schemas.microsoft.com/office/drawing/2014/main" id="{1C84CB17-536D-4868-AD61-64AD579E936A}"/>
              </a:ext>
            </a:extLst>
          </p:cNvPr>
          <p:cNvSpPr>
            <a:spLocks xmlns:a="http://schemas.openxmlformats.org/drawingml/2006/main" noGrp="1"/>
          </p:cNvSpPr>
          <p:nvPr/>
        </p:nvSpPr>
        <p:spPr>
          <a:xfrm xmlns:a="http://schemas.openxmlformats.org/drawingml/2006/main">
            <a:off x="6191250" y="2533650"/>
            <a:ext cx="5095875"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a:solidFill>
                  <a:srgbClr val="26342F"/>
                </a:solidFill>
                <a:latin typeface="Arial"/>
                <a:ea typeface="Arial"/>
                <a:cs typeface="Arial"/>
              </a:defRPr>
            </a:defPPr>
          </a:lstStyle>
          <a:p xmlns:a="http://schemas.openxmlformats.org/drawingml/2006/main">
            <a:pPr>
              <a:defRPr sz="1200">
                <a:solidFill>
                  <a:srgbClr val="26342F"/>
                </a:solidFill>
                <a:latin typeface="Arial"/>
                <a:ea typeface="Arial"/>
                <a:cs typeface="Arial"/>
              </a:defRPr>
            </a:pPr>
            <a:r>
              <a:rPr sz="1200">
                <a:solidFill>
                  <a:srgbClr val="26342F"/>
                </a:solidFill>
                <a:latin typeface="Arial"/>
                <a:ea typeface="Arial"/>
                <a:cs typeface="Arial"/>
              </a:rPr>
              <a:t>The Uy family expanded into real estate development and formed Moldex Realty.</a:t>
            </a:r>
          </a:p>
        </p:txBody>
      </p:sp>
      <p:sp>
        <p:nvSpPr>
          <p:cNvPr id="14" name="hist-rule-1">
            <a:extLst xmlns:a="http://schemas.openxmlformats.org/drawingml/2006/main">
              <a:ext uri="{FF2B5EF4-FFF2-40B4-BE49-F238E27FC236}">
                <a16:creationId xmlns:a16="http://schemas.microsoft.com/office/drawing/2014/main" id="{DB2A8D10-DE9B-48DC-B3AD-3DBD3308188D}"/>
              </a:ext>
            </a:extLst>
          </p:cNvPr>
          <p:cNvSpPr>
            <a:spLocks xmlns:a="http://schemas.openxmlformats.org/drawingml/2006/main" noGrp="1"/>
          </p:cNvSpPr>
          <p:nvPr/>
        </p:nvSpPr>
        <p:spPr>
          <a:xfrm xmlns:a="http://schemas.openxmlformats.org/drawingml/2006/main">
            <a:off x="2647950" y="3371850"/>
            <a:ext cx="8639175" cy="9525"/>
          </a:xfrm>
          <a:prstGeom xmlns:a="http://schemas.openxmlformats.org/drawingml/2006/main" prst="rect">
            <a:avLst/>
          </a:prstGeom>
          <a:solidFill xmlns:a="http://schemas.openxmlformats.org/drawingml/2006/main">
            <a:srgbClr val="D9E2DE"/>
          </a:solidFill>
          <a:ln xmlns:a="http://schemas.openxmlformats.org/drawingml/2006/main" w="0">
            <a:noFill/>
          </a:ln>
        </p:spPr>
      </p:sp>
      <p:sp>
        <p:nvSpPr>
          <p:cNvPr id="15" name="hist-year-2">
            <a:extLst xmlns:a="http://schemas.openxmlformats.org/drawingml/2006/main">
              <a:ext uri="{FF2B5EF4-FFF2-40B4-BE49-F238E27FC236}">
                <a16:creationId xmlns:a16="http://schemas.microsoft.com/office/drawing/2014/main" id="{91F126DD-FEC0-45EC-9CE1-83927E36B485}"/>
              </a:ext>
            </a:extLst>
          </p:cNvPr>
          <p:cNvSpPr>
            <a:spLocks xmlns:a="http://schemas.openxmlformats.org/drawingml/2006/main" noGrp="1"/>
          </p:cNvSpPr>
          <p:nvPr/>
        </p:nvSpPr>
        <p:spPr>
          <a:xfrm xmlns:a="http://schemas.openxmlformats.org/drawingml/2006/main">
            <a:off x="609600" y="3657600"/>
            <a:ext cx="15240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325" b="1">
                <a:solidFill>
                  <a:srgbClr val="07583F"/>
                </a:solidFill>
                <a:latin typeface="Arial"/>
                <a:ea typeface="Arial"/>
                <a:cs typeface="Arial"/>
              </a:defRPr>
            </a:defPPr>
          </a:lstStyle>
          <a:p xmlns:a="http://schemas.openxmlformats.org/drawingml/2006/main">
            <a:pPr>
              <a:defRPr sz="2325" b="1">
                <a:solidFill>
                  <a:srgbClr val="07583F"/>
                </a:solidFill>
                <a:latin typeface="Arial"/>
                <a:ea typeface="Arial"/>
                <a:cs typeface="Arial"/>
              </a:defRPr>
            </a:pPr>
            <a:r>
              <a:rPr sz="2325" b="1">
                <a:solidFill>
                  <a:srgbClr val="07583F"/>
                </a:solidFill>
                <a:latin typeface="Arial"/>
                <a:ea typeface="Arial"/>
                <a:cs typeface="Arial"/>
              </a:rPr>
              <a:t>1988</a:t>
            </a:r>
          </a:p>
        </p:txBody>
      </p:sp>
      <p:sp>
        <p:nvSpPr>
          <p:cNvPr id="16" name="hist-head-2">
            <a:extLst xmlns:a="http://schemas.openxmlformats.org/drawingml/2006/main">
              <a:ext uri="{FF2B5EF4-FFF2-40B4-BE49-F238E27FC236}">
                <a16:creationId xmlns:a16="http://schemas.microsoft.com/office/drawing/2014/main" id="{61BABBF2-9CA8-4051-A2EE-1AEB58E46F63}"/>
              </a:ext>
            </a:extLst>
          </p:cNvPr>
          <p:cNvSpPr>
            <a:spLocks xmlns:a="http://schemas.openxmlformats.org/drawingml/2006/main" noGrp="1"/>
          </p:cNvSpPr>
          <p:nvPr/>
        </p:nvSpPr>
        <p:spPr>
          <a:xfrm xmlns:a="http://schemas.openxmlformats.org/drawingml/2006/main">
            <a:off x="2647950" y="3600450"/>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500" b="1">
                <a:solidFill>
                  <a:srgbClr val="004B37"/>
                </a:solidFill>
                <a:latin typeface="Arial"/>
                <a:ea typeface="Arial"/>
                <a:cs typeface="Arial"/>
              </a:defRPr>
            </a:defPPr>
          </a:lstStyle>
          <a:p xmlns:a="http://schemas.openxmlformats.org/drawingml/2006/main">
            <a:pPr>
              <a:defRPr sz="1500" b="1">
                <a:solidFill>
                  <a:srgbClr val="004B37"/>
                </a:solidFill>
                <a:latin typeface="Arial"/>
                <a:ea typeface="Arial"/>
                <a:cs typeface="Arial"/>
              </a:defRPr>
            </a:pPr>
            <a:r>
              <a:rPr sz="1500" b="1">
                <a:solidFill>
                  <a:srgbClr val="004B37"/>
                </a:solidFill>
                <a:latin typeface="Arial"/>
                <a:ea typeface="Arial"/>
                <a:cs typeface="Arial"/>
              </a:rPr>
              <a:t>First MetroGate development</a:t>
            </a:r>
          </a:p>
        </p:txBody>
      </p:sp>
      <p:sp>
        <p:nvSpPr>
          <p:cNvPr id="17" name="hist-body-2">
            <a:extLst xmlns:a="http://schemas.openxmlformats.org/drawingml/2006/main">
              <a:ext uri="{FF2B5EF4-FFF2-40B4-BE49-F238E27FC236}">
                <a16:creationId xmlns:a16="http://schemas.microsoft.com/office/drawing/2014/main" id="{707BD260-E7C2-4161-9033-CF81751A7944}"/>
              </a:ext>
            </a:extLst>
          </p:cNvPr>
          <p:cNvSpPr>
            <a:spLocks xmlns:a="http://schemas.openxmlformats.org/drawingml/2006/main" noGrp="1"/>
          </p:cNvSpPr>
          <p:nvPr/>
        </p:nvSpPr>
        <p:spPr>
          <a:xfrm xmlns:a="http://schemas.openxmlformats.org/drawingml/2006/main">
            <a:off x="6191250" y="3562350"/>
            <a:ext cx="5095875"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a:solidFill>
                  <a:srgbClr val="26342F"/>
                </a:solidFill>
                <a:latin typeface="Arial"/>
                <a:ea typeface="Arial"/>
                <a:cs typeface="Arial"/>
              </a:defRPr>
            </a:defPPr>
          </a:lstStyle>
          <a:p xmlns:a="http://schemas.openxmlformats.org/drawingml/2006/main">
            <a:pPr>
              <a:defRPr sz="1200">
                <a:solidFill>
                  <a:srgbClr val="26342F"/>
                </a:solidFill>
                <a:latin typeface="Arial"/>
                <a:ea typeface="Arial"/>
                <a:cs typeface="Arial"/>
              </a:defRPr>
            </a:pPr>
            <a:r>
              <a:rPr sz="1200">
                <a:solidFill>
                  <a:srgbClr val="26342F"/>
                </a:solidFill>
                <a:latin typeface="Arial"/>
                <a:ea typeface="Arial"/>
                <a:cs typeface="Arial"/>
              </a:rPr>
              <a:t>MetroGate introduced a new class of master-planned residential subdivision.</a:t>
            </a:r>
          </a:p>
        </p:txBody>
      </p:sp>
      <p:sp>
        <p:nvSpPr>
          <p:cNvPr id="18" name="hist-rule-2">
            <a:extLst xmlns:a="http://schemas.openxmlformats.org/drawingml/2006/main">
              <a:ext uri="{FF2B5EF4-FFF2-40B4-BE49-F238E27FC236}">
                <a16:creationId xmlns:a16="http://schemas.microsoft.com/office/drawing/2014/main" id="{0BF8C117-848E-45D1-A718-0CAD0D7798B1}"/>
              </a:ext>
            </a:extLst>
          </p:cNvPr>
          <p:cNvSpPr>
            <a:spLocks xmlns:a="http://schemas.openxmlformats.org/drawingml/2006/main" noGrp="1"/>
          </p:cNvSpPr>
          <p:nvPr/>
        </p:nvSpPr>
        <p:spPr>
          <a:xfrm xmlns:a="http://schemas.openxmlformats.org/drawingml/2006/main">
            <a:off x="2647950" y="4400550"/>
            <a:ext cx="8639175" cy="9525"/>
          </a:xfrm>
          <a:prstGeom xmlns:a="http://schemas.openxmlformats.org/drawingml/2006/main" prst="rect">
            <a:avLst/>
          </a:prstGeom>
          <a:solidFill xmlns:a="http://schemas.openxmlformats.org/drawingml/2006/main">
            <a:srgbClr val="D9E2DE"/>
          </a:solidFill>
          <a:ln xmlns:a="http://schemas.openxmlformats.org/drawingml/2006/main" w="0">
            <a:noFill/>
          </a:ln>
        </p:spPr>
      </p:sp>
      <p:sp>
        <p:nvSpPr>
          <p:cNvPr id="19" name="hist-year-3">
            <a:extLst xmlns:a="http://schemas.openxmlformats.org/drawingml/2006/main">
              <a:ext uri="{FF2B5EF4-FFF2-40B4-BE49-F238E27FC236}">
                <a16:creationId xmlns:a16="http://schemas.microsoft.com/office/drawing/2014/main" id="{BE10A5B0-D0AE-49E4-BEB2-386F6EE8EF42}"/>
              </a:ext>
            </a:extLst>
          </p:cNvPr>
          <p:cNvSpPr>
            <a:spLocks xmlns:a="http://schemas.openxmlformats.org/drawingml/2006/main" noGrp="1"/>
          </p:cNvSpPr>
          <p:nvPr/>
        </p:nvSpPr>
        <p:spPr>
          <a:xfrm xmlns:a="http://schemas.openxmlformats.org/drawingml/2006/main">
            <a:off x="609600" y="4686300"/>
            <a:ext cx="15240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325" b="1">
                <a:solidFill>
                  <a:srgbClr val="07583F"/>
                </a:solidFill>
                <a:latin typeface="Arial"/>
                <a:ea typeface="Arial"/>
                <a:cs typeface="Arial"/>
              </a:defRPr>
            </a:defPPr>
          </a:lstStyle>
          <a:p xmlns:a="http://schemas.openxmlformats.org/drawingml/2006/main">
            <a:pPr>
              <a:defRPr sz="2325" b="1">
                <a:solidFill>
                  <a:srgbClr val="07583F"/>
                </a:solidFill>
                <a:latin typeface="Arial"/>
                <a:ea typeface="Arial"/>
                <a:cs typeface="Arial"/>
              </a:defRPr>
            </a:pPr>
            <a:r>
              <a:rPr sz="2325" b="1">
                <a:solidFill>
                  <a:srgbClr val="07583F"/>
                </a:solidFill>
                <a:latin typeface="Arial"/>
                <a:ea typeface="Arial"/>
                <a:cs typeface="Arial"/>
              </a:rPr>
              <a:t>Today</a:t>
            </a:r>
          </a:p>
        </p:txBody>
      </p:sp>
      <p:sp>
        <p:nvSpPr>
          <p:cNvPr id="20" name="hist-head-3">
            <a:extLst xmlns:a="http://schemas.openxmlformats.org/drawingml/2006/main">
              <a:ext uri="{FF2B5EF4-FFF2-40B4-BE49-F238E27FC236}">
                <a16:creationId xmlns:a16="http://schemas.microsoft.com/office/drawing/2014/main" id="{863C6279-9B50-4D81-819B-74B6C017EBD8}"/>
              </a:ext>
            </a:extLst>
          </p:cNvPr>
          <p:cNvSpPr>
            <a:spLocks xmlns:a="http://schemas.openxmlformats.org/drawingml/2006/main" noGrp="1"/>
          </p:cNvSpPr>
          <p:nvPr/>
        </p:nvSpPr>
        <p:spPr>
          <a:xfrm xmlns:a="http://schemas.openxmlformats.org/drawingml/2006/main">
            <a:off x="2647950" y="4629150"/>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500" b="1">
                <a:solidFill>
                  <a:srgbClr val="004B37"/>
                </a:solidFill>
                <a:latin typeface="Arial"/>
                <a:ea typeface="Arial"/>
                <a:cs typeface="Arial"/>
              </a:defRPr>
            </a:defPPr>
          </a:lstStyle>
          <a:p xmlns:a="http://schemas.openxmlformats.org/drawingml/2006/main">
            <a:pPr>
              <a:defRPr sz="1500" b="1">
                <a:solidFill>
                  <a:srgbClr val="004B37"/>
                </a:solidFill>
                <a:latin typeface="Arial"/>
                <a:ea typeface="Arial"/>
                <a:cs typeface="Arial"/>
              </a:defRPr>
            </a:pPr>
            <a:r>
              <a:rPr sz="1500" b="1">
                <a:solidFill>
                  <a:srgbClr val="004B37"/>
                </a:solidFill>
                <a:latin typeface="Arial"/>
                <a:ea typeface="Arial"/>
                <a:cs typeface="Arial"/>
              </a:rPr>
              <a:t>More than 30 projects</a:t>
            </a:r>
          </a:p>
        </p:txBody>
      </p:sp>
      <p:sp>
        <p:nvSpPr>
          <p:cNvPr id="21" name="hist-body-3">
            <a:extLst xmlns:a="http://schemas.openxmlformats.org/drawingml/2006/main">
              <a:ext uri="{FF2B5EF4-FFF2-40B4-BE49-F238E27FC236}">
                <a16:creationId xmlns:a16="http://schemas.microsoft.com/office/drawing/2014/main" id="{18A66304-DB4B-4C0B-B504-949508B66DAD}"/>
              </a:ext>
            </a:extLst>
          </p:cNvPr>
          <p:cNvSpPr>
            <a:spLocks xmlns:a="http://schemas.openxmlformats.org/drawingml/2006/main" noGrp="1"/>
          </p:cNvSpPr>
          <p:nvPr/>
        </p:nvSpPr>
        <p:spPr>
          <a:xfrm xmlns:a="http://schemas.openxmlformats.org/drawingml/2006/main">
            <a:off x="6191250" y="4591050"/>
            <a:ext cx="5095875"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a:solidFill>
                  <a:srgbClr val="26342F"/>
                </a:solidFill>
                <a:latin typeface="Arial"/>
                <a:ea typeface="Arial"/>
                <a:cs typeface="Arial"/>
              </a:defRPr>
            </a:defPPr>
          </a:lstStyle>
          <a:p xmlns:a="http://schemas.openxmlformats.org/drawingml/2006/main">
            <a:pPr>
              <a:defRPr sz="1200">
                <a:solidFill>
                  <a:srgbClr val="26342F"/>
                </a:solidFill>
                <a:latin typeface="Arial"/>
                <a:ea typeface="Arial"/>
                <a:cs typeface="Arial"/>
              </a:defRPr>
            </a:pPr>
            <a:r>
              <a:rPr sz="1200">
                <a:solidFill>
                  <a:srgbClr val="26342F"/>
                </a:solidFill>
                <a:latin typeface="Arial"/>
                <a:ea typeface="Arial"/>
                <a:cs typeface="Arial"/>
              </a:rPr>
              <a:t>Moldex reports 35+ years of development across subdivisions and condominiums in Luzon.</a:t>
            </a:r>
          </a:p>
        </p:txBody>
      </p:sp>
    </p:spTree>
    <p:extLst>
      <p:ext uri="{BB962C8B-B14F-4D97-AF65-F5344CB8AC3E}">
        <p14:creationId xmlns:p14="http://schemas.microsoft.com/office/powerpoint/2010/main" val="377460916"/>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title-4">
            <a:extLst xmlns:a="http://schemas.openxmlformats.org/drawingml/2006/main">
              <a:ext uri="{FF2B5EF4-FFF2-40B4-BE49-F238E27FC236}">
                <a16:creationId xmlns:a16="http://schemas.microsoft.com/office/drawing/2014/main" id="{1F2F8F29-3611-4BFF-A0A9-731C8202C533}"/>
              </a:ext>
            </a:extLst>
          </p:cNvPr>
          <p:cNvSpPr>
            <a:spLocks xmlns:a="http://schemas.openxmlformats.org/drawingml/2006/main" noGrp="1"/>
          </p:cNvSpPr>
          <p:nvPr/>
        </p:nvSpPr>
        <p:spPr>
          <a:xfrm xmlns:a="http://schemas.openxmlformats.org/drawingml/2006/main">
            <a:off x="609600" y="361950"/>
            <a:ext cx="106680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550" b="1">
                <a:solidFill>
                  <a:srgbClr val="004B37"/>
                </a:solidFill>
                <a:latin typeface="Arial"/>
                <a:ea typeface="Arial"/>
                <a:cs typeface="Arial"/>
              </a:defRPr>
            </a:defPPr>
          </a:lstStyle>
          <a:p xmlns:a="http://schemas.openxmlformats.org/drawingml/2006/main">
            <a:pPr>
              <a:defRPr sz="2550" b="1">
                <a:solidFill>
                  <a:srgbClr val="004B37"/>
                </a:solidFill>
                <a:latin typeface="Arial"/>
                <a:ea typeface="Arial"/>
                <a:cs typeface="Arial"/>
              </a:defRPr>
            </a:pPr>
            <a:r>
              <a:rPr sz="2550" b="1">
                <a:solidFill>
                  <a:srgbClr val="004B37"/>
                </a:solidFill>
                <a:latin typeface="Arial"/>
                <a:ea typeface="Arial"/>
                <a:cs typeface="Arial"/>
              </a:rPr>
              <a:t>Project overview</a:t>
            </a:r>
          </a:p>
        </p:txBody>
      </p:sp>
      <p:sp>
        <p:nvSpPr>
          <p:cNvPr id="2" name="accent-4">
            <a:extLst xmlns:a="http://schemas.openxmlformats.org/drawingml/2006/main">
              <a:ext uri="{FF2B5EF4-FFF2-40B4-BE49-F238E27FC236}">
                <a16:creationId xmlns:a16="http://schemas.microsoft.com/office/drawing/2014/main" id="{108CB840-8D51-4024-AD91-D6898FFD1D7A}"/>
              </a:ext>
            </a:extLst>
          </p:cNvPr>
          <p:cNvSpPr>
            <a:spLocks xmlns:a="http://schemas.openxmlformats.org/drawingml/2006/main" noGrp="1"/>
          </p:cNvSpPr>
          <p:nvPr/>
        </p:nvSpPr>
        <p:spPr>
          <a:xfrm xmlns:a="http://schemas.openxmlformats.org/drawingml/2006/main">
            <a:off x="609600" y="971550"/>
            <a:ext cx="685800" cy="47625"/>
          </a:xfrm>
          <a:prstGeom xmlns:a="http://schemas.openxmlformats.org/drawingml/2006/main" prst="rect">
            <a:avLst/>
          </a:prstGeom>
          <a:solidFill xmlns:a="http://schemas.openxmlformats.org/drawingml/2006/main">
            <a:srgbClr val="F47A20"/>
          </a:solidFill>
          <a:ln xmlns:a="http://schemas.openxmlformats.org/drawingml/2006/main" w="0">
            <a:noFill/>
          </a:ln>
        </p:spPr>
      </p:sp>
      <p:sp>
        <p:nvSpPr>
          <p:cNvPr id="3" name="subtitle-4">
            <a:extLst xmlns:a="http://schemas.openxmlformats.org/drawingml/2006/main">
              <a:ext uri="{FF2B5EF4-FFF2-40B4-BE49-F238E27FC236}">
                <a16:creationId xmlns:a16="http://schemas.microsoft.com/office/drawing/2014/main" id="{A35CED00-6525-43B7-A5F2-6ED26BD2BA5D}"/>
              </a:ext>
            </a:extLst>
          </p:cNvPr>
          <p:cNvSpPr>
            <a:spLocks xmlns:a="http://schemas.openxmlformats.org/drawingml/2006/main" noGrp="1"/>
          </p:cNvSpPr>
          <p:nvPr/>
        </p:nvSpPr>
        <p:spPr>
          <a:xfrm xmlns:a="http://schemas.openxmlformats.org/drawingml/2006/main">
            <a:off x="1466850" y="800100"/>
            <a:ext cx="9810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75">
                <a:solidFill>
                  <a:srgbClr val="66736E"/>
                </a:solidFill>
                <a:latin typeface="Arial"/>
                <a:ea typeface="Arial"/>
                <a:cs typeface="Arial"/>
              </a:defRPr>
            </a:defPPr>
          </a:lstStyle>
          <a:p xmlns:a="http://schemas.openxmlformats.org/drawingml/2006/main">
            <a:pPr>
              <a:defRPr sz="1275">
                <a:solidFill>
                  <a:srgbClr val="66736E"/>
                </a:solidFill>
                <a:latin typeface="Arial"/>
                <a:ea typeface="Arial"/>
                <a:cs typeface="Arial"/>
              </a:defRPr>
            </a:pPr>
            <a:r>
              <a:rPr sz="1275">
                <a:solidFill>
                  <a:srgbClr val="66736E"/>
                </a:solidFill>
                <a:latin typeface="Arial"/>
                <a:ea typeface="Arial"/>
                <a:cs typeface="Arial"/>
              </a:rPr>
              <a:t>A concise view of the community and its positioning</a:t>
            </a:r>
          </a:p>
        </p:txBody>
      </p:sp>
      <p:sp>
        <p:nvSpPr>
          <p:cNvPr id="4" name="footer-project-4">
            <a:extLst xmlns:a="http://schemas.openxmlformats.org/drawingml/2006/main">
              <a:ext uri="{FF2B5EF4-FFF2-40B4-BE49-F238E27FC236}">
                <a16:creationId xmlns:a16="http://schemas.microsoft.com/office/drawing/2014/main" id="{406305D6-9B76-4A89-BC84-9831EB5289B7}"/>
              </a:ext>
            </a:extLst>
          </p:cNvPr>
          <p:cNvSpPr>
            <a:spLocks xmlns:a="http://schemas.openxmlformats.org/drawingml/2006/main" noGrp="1"/>
          </p:cNvSpPr>
          <p:nvPr/>
        </p:nvSpPr>
        <p:spPr>
          <a:xfrm xmlns:a="http://schemas.openxmlformats.org/drawingml/2006/main">
            <a:off x="609600" y="6515100"/>
            <a:ext cx="37147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750">
                <a:solidFill>
                  <a:srgbClr val="66736E"/>
                </a:solidFill>
                <a:latin typeface="Arial"/>
                <a:ea typeface="Arial"/>
                <a:cs typeface="Arial"/>
              </a:defRPr>
            </a:defPPr>
          </a:lstStyle>
          <a:p xmlns:a="http://schemas.openxmlformats.org/drawingml/2006/main">
            <a:pPr>
              <a:defRPr sz="750">
                <a:solidFill>
                  <a:srgbClr val="66736E"/>
                </a:solidFill>
                <a:latin typeface="Arial"/>
                <a:ea typeface="Arial"/>
                <a:cs typeface="Arial"/>
              </a:defRPr>
            </a:pPr>
            <a:r>
              <a:rPr sz="750">
                <a:solidFill>
                  <a:srgbClr val="66736E"/>
                </a:solidFill>
                <a:latin typeface="Arial"/>
                <a:ea typeface="Arial"/>
                <a:cs typeface="Arial"/>
              </a:rPr>
              <a:t>MetroGate Silang Estates</a:t>
            </a:r>
          </a:p>
        </p:txBody>
      </p:sp>
      <p:sp>
        <p:nvSpPr>
          <p:cNvPr id="5" name="footer-number-4">
            <a:extLst xmlns:a="http://schemas.openxmlformats.org/drawingml/2006/main">
              <a:ext uri="{FF2B5EF4-FFF2-40B4-BE49-F238E27FC236}">
                <a16:creationId xmlns:a16="http://schemas.microsoft.com/office/drawing/2014/main" id="{1E5B4937-091E-4521-92F3-9DEE0AA9F182}"/>
              </a:ext>
            </a:extLst>
          </p:cNvPr>
          <p:cNvSpPr>
            <a:spLocks xmlns:a="http://schemas.openxmlformats.org/drawingml/2006/main" noGrp="1"/>
          </p:cNvSpPr>
          <p:nvPr/>
        </p:nvSpPr>
        <p:spPr>
          <a:xfrm xmlns:a="http://schemas.openxmlformats.org/drawingml/2006/main">
            <a:off x="11001375" y="6515100"/>
            <a:ext cx="5715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750">
                <a:solidFill>
                  <a:srgbClr val="66736E"/>
                </a:solidFill>
                <a:latin typeface="Arial"/>
                <a:ea typeface="Arial"/>
                <a:cs typeface="Arial"/>
              </a:defRPr>
            </a:defPPr>
          </a:lstStyle>
          <a:p xmlns:a="http://schemas.openxmlformats.org/drawingml/2006/main">
            <a:pPr>
              <a:defRPr sz="750">
                <a:solidFill>
                  <a:srgbClr val="66736E"/>
                </a:solidFill>
                <a:latin typeface="Arial"/>
                <a:ea typeface="Arial"/>
                <a:cs typeface="Arial"/>
              </a:defRPr>
            </a:pPr>
            <a:r>
              <a:rPr sz="750">
                <a:solidFill>
                  <a:srgbClr val="66736E"/>
                </a:solidFill>
                <a:latin typeface="Arial"/>
                <a:ea typeface="Arial"/>
                <a:cs typeface="Arial"/>
              </a:rPr>
              <a:t>04</a:t>
            </a:r>
          </a:p>
        </p:txBody>
      </p:sp>
      <p:pic>
        <p:nvPicPr>
          <p:cNvPr id="6" name="">
            <a:extLst xmlns:a="http://schemas.openxmlformats.org/drawingml/2006/main">
              <a:ext uri="{FF2B5EF4-FFF2-40B4-BE49-F238E27FC236}">
                <a16:creationId xmlns:a16="http://schemas.microsoft.com/office/drawing/2014/main" id="{47B89D28-2CA1-4840-A471-0555271C51D8}"/>
              </a:ext>
            </a:extLst>
          </p:cNvPr>
          <p:cNvPicPr>
            <a:picLocks xmlns:a="http://schemas.openxmlformats.org/drawingml/2006/main" noChangeAspect="1"/>
          </p:cNvPicPr>
          <p:nvPr/>
        </p:nvPicPr>
        <p:blipFill>
          <a:blip xmlns:r="http://schemas.openxmlformats.org/officeDocument/2006/relationships" xmlns:a="http://schemas.openxmlformats.org/drawingml/2006/main" r:embed="R59b44949990245ce"/>
          <a:srcRect xmlns:a="http://schemas.openxmlformats.org/drawingml/2006/main" l="0" t="11297" r="0" b="11297"/>
          <a:stretch xmlns:a="http://schemas.openxmlformats.org/drawingml/2006/main">
            <a:fillRect l="0" t="0" r="0" b="0"/>
          </a:stretch>
        </p:blipFill>
        <p:spPr>
          <a:xfrm xmlns:a="http://schemas.openxmlformats.org/drawingml/2006/main">
            <a:off x="609600" y="1352550"/>
            <a:ext cx="6591300" cy="4514850"/>
          </a:xfrm>
          <a:prstGeom xmlns:a="http://schemas.openxmlformats.org/drawingml/2006/main" prst="roundRect">
            <a:avLst>
              <a:gd name="adj" fmla="val 2532"/>
            </a:avLst>
          </a:prstGeom>
        </p:spPr>
      </p:pic>
      <p:sp>
        <p:nvSpPr>
          <p:cNvPr id="7" name="overview-area-box">
            <a:extLst xmlns:a="http://schemas.openxmlformats.org/drawingml/2006/main">
              <a:ext uri="{FF2B5EF4-FFF2-40B4-BE49-F238E27FC236}">
                <a16:creationId xmlns:a16="http://schemas.microsoft.com/office/drawing/2014/main" id="{C3E62E7D-129C-43A4-B844-24291619E9D6}"/>
              </a:ext>
            </a:extLst>
          </p:cNvPr>
          <p:cNvSpPr>
            <a:spLocks xmlns:a="http://schemas.openxmlformats.org/drawingml/2006/main" noGrp="1"/>
          </p:cNvSpPr>
          <p:nvPr/>
        </p:nvSpPr>
        <p:spPr>
          <a:xfrm xmlns:a="http://schemas.openxmlformats.org/drawingml/2006/main">
            <a:off x="7543800" y="1352550"/>
            <a:ext cx="4038600" cy="1257300"/>
          </a:xfrm>
          <a:prstGeom xmlns:a="http://schemas.openxmlformats.org/drawingml/2006/main" prst="roundRect">
            <a:avLst>
              <a:gd name="adj" fmla="val 9091"/>
            </a:avLst>
          </a:prstGeom>
          <a:solidFill xmlns:a="http://schemas.openxmlformats.org/drawingml/2006/main">
            <a:srgbClr val="07583F"/>
          </a:solidFill>
          <a:ln xmlns:a="http://schemas.openxmlformats.org/drawingml/2006/main" w="0">
            <a:noFill/>
          </a:ln>
        </p:spPr>
      </p:sp>
      <p:sp>
        <p:nvSpPr>
          <p:cNvPr id="8" name="overview-area-heading">
            <a:extLst xmlns:a="http://schemas.openxmlformats.org/drawingml/2006/main">
              <a:ext uri="{FF2B5EF4-FFF2-40B4-BE49-F238E27FC236}">
                <a16:creationId xmlns:a16="http://schemas.microsoft.com/office/drawing/2014/main" id="{B79FD090-0B7D-4DD5-B640-38B1399786EB}"/>
              </a:ext>
            </a:extLst>
          </p:cNvPr>
          <p:cNvSpPr>
            <a:spLocks xmlns:a="http://schemas.openxmlformats.org/drawingml/2006/main" noGrp="1"/>
          </p:cNvSpPr>
          <p:nvPr/>
        </p:nvSpPr>
        <p:spPr>
          <a:xfrm xmlns:a="http://schemas.openxmlformats.org/drawingml/2006/main">
            <a:off x="7753350" y="1543050"/>
            <a:ext cx="36195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500" b="1">
                <a:solidFill>
                  <a:srgbClr val="FFFFFF"/>
                </a:solidFill>
                <a:latin typeface="Arial"/>
                <a:ea typeface="Arial"/>
                <a:cs typeface="Arial"/>
              </a:defRPr>
            </a:defPPr>
          </a:lstStyle>
          <a:p xmlns:a="http://schemas.openxmlformats.org/drawingml/2006/main">
            <a:pPr>
              <a:defRPr sz="1500" b="1">
                <a:solidFill>
                  <a:srgbClr val="FFFFFF"/>
                </a:solidFill>
                <a:latin typeface="Arial"/>
                <a:ea typeface="Arial"/>
                <a:cs typeface="Arial"/>
              </a:defRPr>
            </a:pPr>
            <a:r>
              <a:rPr sz="1500" b="1">
                <a:solidFill>
                  <a:srgbClr val="FFFFFF"/>
                </a:solidFill>
                <a:latin typeface="Arial"/>
                <a:ea typeface="Arial"/>
                <a:cs typeface="Arial"/>
              </a:rPr>
              <a:t>Development scale</a:t>
            </a:r>
          </a:p>
        </p:txBody>
      </p:sp>
      <p:sp>
        <p:nvSpPr>
          <p:cNvPr id="9" name="overview-area-body">
            <a:extLst xmlns:a="http://schemas.openxmlformats.org/drawingml/2006/main">
              <a:ext uri="{FF2B5EF4-FFF2-40B4-BE49-F238E27FC236}">
                <a16:creationId xmlns:a16="http://schemas.microsoft.com/office/drawing/2014/main" id="{737D9233-2475-4843-983A-B3123B4F70C0}"/>
              </a:ext>
            </a:extLst>
          </p:cNvPr>
          <p:cNvSpPr>
            <a:spLocks xmlns:a="http://schemas.openxmlformats.org/drawingml/2006/main" noGrp="1"/>
          </p:cNvSpPr>
          <p:nvPr/>
        </p:nvSpPr>
        <p:spPr>
          <a:xfrm xmlns:a="http://schemas.openxmlformats.org/drawingml/2006/main">
            <a:off x="7753350" y="1962150"/>
            <a:ext cx="36195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a:solidFill>
                  <a:srgbClr val="FFFFFF"/>
                </a:solidFill>
                <a:latin typeface="Arial"/>
                <a:ea typeface="Arial"/>
                <a:cs typeface="Arial"/>
              </a:defRPr>
            </a:defPPr>
          </a:lstStyle>
          <a:p xmlns:a="http://schemas.openxmlformats.org/drawingml/2006/main">
            <a:pPr>
              <a:defRPr sz="1200">
                <a:solidFill>
                  <a:srgbClr val="FFFFFF"/>
                </a:solidFill>
                <a:latin typeface="Arial"/>
                <a:ea typeface="Arial"/>
                <a:cs typeface="Arial"/>
              </a:defRPr>
            </a:pPr>
            <a:r>
              <a:rPr sz="1200">
                <a:solidFill>
                  <a:srgbClr val="FFFFFF"/>
                </a:solidFill>
                <a:latin typeface="Arial"/>
                <a:ea typeface="Arial"/>
                <a:cs typeface="Arial"/>
              </a:rPr>
              <a:t>Approx. 230–250 ha</a:t>
            </a:r>
          </a:p>
        </p:txBody>
      </p:sp>
      <p:sp>
        <p:nvSpPr>
          <p:cNvPr id="10" name="overview-style-box">
            <a:extLst xmlns:a="http://schemas.openxmlformats.org/drawingml/2006/main">
              <a:ext uri="{FF2B5EF4-FFF2-40B4-BE49-F238E27FC236}">
                <a16:creationId xmlns:a16="http://schemas.microsoft.com/office/drawing/2014/main" id="{9EDEA975-90EA-4B8F-9165-45ED9ADEBC52}"/>
              </a:ext>
            </a:extLst>
          </p:cNvPr>
          <p:cNvSpPr>
            <a:spLocks xmlns:a="http://schemas.openxmlformats.org/drawingml/2006/main" noGrp="1"/>
          </p:cNvSpPr>
          <p:nvPr/>
        </p:nvSpPr>
        <p:spPr>
          <a:xfrm xmlns:a="http://schemas.openxmlformats.org/drawingml/2006/main">
            <a:off x="7543800" y="2781300"/>
            <a:ext cx="4038600" cy="1257300"/>
          </a:xfrm>
          <a:prstGeom xmlns:a="http://schemas.openxmlformats.org/drawingml/2006/main" prst="roundRect">
            <a:avLst>
              <a:gd name="adj" fmla="val 9091"/>
            </a:avLst>
          </a:prstGeom>
          <a:solidFill xmlns:a="http://schemas.openxmlformats.org/drawingml/2006/main">
            <a:srgbClr val="F2F6F4"/>
          </a:solidFill>
          <a:ln xmlns:a="http://schemas.openxmlformats.org/drawingml/2006/main" w="0">
            <a:noFill/>
          </a:ln>
        </p:spPr>
      </p:sp>
      <p:sp>
        <p:nvSpPr>
          <p:cNvPr id="11" name="overview-style-heading">
            <a:extLst xmlns:a="http://schemas.openxmlformats.org/drawingml/2006/main">
              <a:ext uri="{FF2B5EF4-FFF2-40B4-BE49-F238E27FC236}">
                <a16:creationId xmlns:a16="http://schemas.microsoft.com/office/drawing/2014/main" id="{7BFA8D7F-10E5-487A-B60C-C92ECEB038CC}"/>
              </a:ext>
            </a:extLst>
          </p:cNvPr>
          <p:cNvSpPr>
            <a:spLocks xmlns:a="http://schemas.openxmlformats.org/drawingml/2006/main" noGrp="1"/>
          </p:cNvSpPr>
          <p:nvPr/>
        </p:nvSpPr>
        <p:spPr>
          <a:xfrm xmlns:a="http://schemas.openxmlformats.org/drawingml/2006/main">
            <a:off x="7753350" y="2971800"/>
            <a:ext cx="36195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500" b="1">
                <a:solidFill>
                  <a:srgbClr val="004B37"/>
                </a:solidFill>
                <a:latin typeface="Arial"/>
                <a:ea typeface="Arial"/>
                <a:cs typeface="Arial"/>
              </a:defRPr>
            </a:defPPr>
          </a:lstStyle>
          <a:p xmlns:a="http://schemas.openxmlformats.org/drawingml/2006/main">
            <a:pPr>
              <a:defRPr sz="1500" b="1">
                <a:solidFill>
                  <a:srgbClr val="004B37"/>
                </a:solidFill>
                <a:latin typeface="Arial"/>
                <a:ea typeface="Arial"/>
                <a:cs typeface="Arial"/>
              </a:defRPr>
            </a:pPr>
            <a:r>
              <a:rPr sz="1500" b="1">
                <a:solidFill>
                  <a:srgbClr val="004B37"/>
                </a:solidFill>
                <a:latin typeface="Arial"/>
                <a:ea typeface="Arial"/>
                <a:cs typeface="Arial"/>
              </a:rPr>
              <a:t>Community anchor</a:t>
            </a:r>
          </a:p>
        </p:txBody>
      </p:sp>
      <p:sp>
        <p:nvSpPr>
          <p:cNvPr id="12" name="overview-style-body">
            <a:extLst xmlns:a="http://schemas.openxmlformats.org/drawingml/2006/main">
              <a:ext uri="{FF2B5EF4-FFF2-40B4-BE49-F238E27FC236}">
                <a16:creationId xmlns:a16="http://schemas.microsoft.com/office/drawing/2014/main" id="{73A81D14-1EB1-43EE-8E96-1690D408C76A}"/>
              </a:ext>
            </a:extLst>
          </p:cNvPr>
          <p:cNvSpPr>
            <a:spLocks xmlns:a="http://schemas.openxmlformats.org/drawingml/2006/main" noGrp="1"/>
          </p:cNvSpPr>
          <p:nvPr/>
        </p:nvSpPr>
        <p:spPr>
          <a:xfrm xmlns:a="http://schemas.openxmlformats.org/drawingml/2006/main">
            <a:off x="7753350" y="3390900"/>
            <a:ext cx="36195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a:solidFill>
                  <a:srgbClr val="26342F"/>
                </a:solidFill>
                <a:latin typeface="Arial"/>
                <a:ea typeface="Arial"/>
                <a:cs typeface="Arial"/>
              </a:defRPr>
            </a:defPPr>
          </a:lstStyle>
          <a:p xmlns:a="http://schemas.openxmlformats.org/drawingml/2006/main">
            <a:pPr>
              <a:defRPr sz="1200">
                <a:solidFill>
                  <a:srgbClr val="26342F"/>
                </a:solidFill>
                <a:latin typeface="Arial"/>
                <a:ea typeface="Arial"/>
                <a:cs typeface="Arial"/>
              </a:defRPr>
            </a:pPr>
            <a:r>
              <a:rPr sz="1200">
                <a:solidFill>
                  <a:srgbClr val="26342F"/>
                </a:solidFill>
                <a:latin typeface="Arial"/>
                <a:ea typeface="Arial"/>
                <a:cs typeface="Arial"/>
              </a:rPr>
              <a:t>Home to FEU Cavite</a:t>
            </a:r>
          </a:p>
        </p:txBody>
      </p:sp>
      <p:sp>
        <p:nvSpPr>
          <p:cNvPr id="13" name="overview-address-box">
            <a:extLst xmlns:a="http://schemas.openxmlformats.org/drawingml/2006/main">
              <a:ext uri="{FF2B5EF4-FFF2-40B4-BE49-F238E27FC236}">
                <a16:creationId xmlns:a16="http://schemas.microsoft.com/office/drawing/2014/main" id="{4A8D50DA-7A7D-4589-8D61-8013A30D732A}"/>
              </a:ext>
            </a:extLst>
          </p:cNvPr>
          <p:cNvSpPr>
            <a:spLocks xmlns:a="http://schemas.openxmlformats.org/drawingml/2006/main" noGrp="1"/>
          </p:cNvSpPr>
          <p:nvPr/>
        </p:nvSpPr>
        <p:spPr>
          <a:xfrm xmlns:a="http://schemas.openxmlformats.org/drawingml/2006/main">
            <a:off x="7543800" y="4210050"/>
            <a:ext cx="4038600" cy="1657350"/>
          </a:xfrm>
          <a:prstGeom xmlns:a="http://schemas.openxmlformats.org/drawingml/2006/main" prst="roundRect">
            <a:avLst>
              <a:gd name="adj" fmla="val 6897"/>
            </a:avLst>
          </a:prstGeom>
          <a:solidFill xmlns:a="http://schemas.openxmlformats.org/drawingml/2006/main">
            <a:srgbClr val="F2F6F4"/>
          </a:solidFill>
          <a:ln xmlns:a="http://schemas.openxmlformats.org/drawingml/2006/main" w="0">
            <a:noFill/>
          </a:ln>
        </p:spPr>
      </p:sp>
      <p:sp>
        <p:nvSpPr>
          <p:cNvPr id="14" name="overview-address-heading">
            <a:extLst xmlns:a="http://schemas.openxmlformats.org/drawingml/2006/main">
              <a:ext uri="{FF2B5EF4-FFF2-40B4-BE49-F238E27FC236}">
                <a16:creationId xmlns:a16="http://schemas.microsoft.com/office/drawing/2014/main" id="{5ECC7194-550C-4ED6-A150-83BA3F486B35}"/>
              </a:ext>
            </a:extLst>
          </p:cNvPr>
          <p:cNvSpPr>
            <a:spLocks xmlns:a="http://schemas.openxmlformats.org/drawingml/2006/main" noGrp="1"/>
          </p:cNvSpPr>
          <p:nvPr/>
        </p:nvSpPr>
        <p:spPr>
          <a:xfrm xmlns:a="http://schemas.openxmlformats.org/drawingml/2006/main">
            <a:off x="7753350" y="4400550"/>
            <a:ext cx="36195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500" b="1">
                <a:solidFill>
                  <a:srgbClr val="004B37"/>
                </a:solidFill>
                <a:latin typeface="Arial"/>
                <a:ea typeface="Arial"/>
                <a:cs typeface="Arial"/>
              </a:defRPr>
            </a:defPPr>
          </a:lstStyle>
          <a:p xmlns:a="http://schemas.openxmlformats.org/drawingml/2006/main">
            <a:pPr>
              <a:defRPr sz="1500" b="1">
                <a:solidFill>
                  <a:srgbClr val="004B37"/>
                </a:solidFill>
                <a:latin typeface="Arial"/>
                <a:ea typeface="Arial"/>
                <a:cs typeface="Arial"/>
              </a:defRPr>
            </a:pPr>
            <a:r>
              <a:rPr sz="1500" b="1">
                <a:solidFill>
                  <a:srgbClr val="004B37"/>
                </a:solidFill>
                <a:latin typeface="Arial"/>
                <a:ea typeface="Arial"/>
                <a:cs typeface="Arial"/>
              </a:rPr>
              <a:t>Official location</a:t>
            </a:r>
          </a:p>
        </p:txBody>
      </p:sp>
      <p:sp>
        <p:nvSpPr>
          <p:cNvPr id="15" name="overview-address-body">
            <a:extLst xmlns:a="http://schemas.openxmlformats.org/drawingml/2006/main">
              <a:ext uri="{FF2B5EF4-FFF2-40B4-BE49-F238E27FC236}">
                <a16:creationId xmlns:a16="http://schemas.microsoft.com/office/drawing/2014/main" id="{D897B4AC-C95F-4FAC-A611-207132BE65C5}"/>
              </a:ext>
            </a:extLst>
          </p:cNvPr>
          <p:cNvSpPr>
            <a:spLocks xmlns:a="http://schemas.openxmlformats.org/drawingml/2006/main" noGrp="1"/>
          </p:cNvSpPr>
          <p:nvPr/>
        </p:nvSpPr>
        <p:spPr>
          <a:xfrm xmlns:a="http://schemas.openxmlformats.org/drawingml/2006/main">
            <a:off x="7753350" y="4819650"/>
            <a:ext cx="3619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a:solidFill>
                  <a:srgbClr val="26342F"/>
                </a:solidFill>
                <a:latin typeface="Arial"/>
                <a:ea typeface="Arial"/>
                <a:cs typeface="Arial"/>
              </a:defRPr>
            </a:defPPr>
          </a:lstStyle>
          <a:p xmlns:a="http://schemas.openxmlformats.org/drawingml/2006/main">
            <a:pPr>
              <a:defRPr sz="1200">
                <a:solidFill>
                  <a:srgbClr val="26342F"/>
                </a:solidFill>
                <a:latin typeface="Arial"/>
                <a:ea typeface="Arial"/>
                <a:cs typeface="Arial"/>
              </a:defRPr>
            </a:pPr>
            <a:r>
              <a:rPr sz="1200">
                <a:solidFill>
                  <a:srgbClr val="26342F"/>
                </a:solidFill>
                <a:latin typeface="Arial"/>
                <a:ea typeface="Arial"/>
                <a:cs typeface="Arial"/>
              </a:rPr>
              <a:t>Aguinaldo Highway, Brgy. Biga, Silang, Cavite</a:t>
            </a:r>
          </a:p>
        </p:txBody>
      </p:sp>
    </p:spTree>
    <p:extLst>
      <p:ext uri="{BB962C8B-B14F-4D97-AF65-F5344CB8AC3E}">
        <p14:creationId xmlns:p14="http://schemas.microsoft.com/office/powerpoint/2010/main" val="1870799959"/>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title-5">
            <a:extLst xmlns:a="http://schemas.openxmlformats.org/drawingml/2006/main">
              <a:ext uri="{FF2B5EF4-FFF2-40B4-BE49-F238E27FC236}">
                <a16:creationId xmlns:a16="http://schemas.microsoft.com/office/drawing/2014/main" id="{04ADD4AD-9B8F-4BD1-9A24-F32EFD2F7314}"/>
              </a:ext>
            </a:extLst>
          </p:cNvPr>
          <p:cNvSpPr>
            <a:spLocks xmlns:a="http://schemas.openxmlformats.org/drawingml/2006/main" noGrp="1"/>
          </p:cNvSpPr>
          <p:nvPr/>
        </p:nvSpPr>
        <p:spPr>
          <a:xfrm xmlns:a="http://schemas.openxmlformats.org/drawingml/2006/main">
            <a:off x="609600" y="361950"/>
            <a:ext cx="106680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550" b="1">
                <a:solidFill>
                  <a:srgbClr val="004B37"/>
                </a:solidFill>
                <a:latin typeface="Arial"/>
                <a:ea typeface="Arial"/>
                <a:cs typeface="Arial"/>
              </a:defRPr>
            </a:defPPr>
          </a:lstStyle>
          <a:p xmlns:a="http://schemas.openxmlformats.org/drawingml/2006/main">
            <a:pPr>
              <a:defRPr sz="2550" b="1">
                <a:solidFill>
                  <a:srgbClr val="004B37"/>
                </a:solidFill>
                <a:latin typeface="Arial"/>
                <a:ea typeface="Arial"/>
                <a:cs typeface="Arial"/>
              </a:defRPr>
            </a:pPr>
            <a:r>
              <a:rPr sz="2550" b="1">
                <a:solidFill>
                  <a:srgbClr val="004B37"/>
                </a:solidFill>
                <a:latin typeface="Arial"/>
                <a:ea typeface="Arial"/>
                <a:cs typeface="Arial"/>
              </a:rPr>
              <a:t>Location and access</a:t>
            </a:r>
          </a:p>
        </p:txBody>
      </p:sp>
      <p:sp>
        <p:nvSpPr>
          <p:cNvPr id="2" name="accent-5">
            <a:extLst xmlns:a="http://schemas.openxmlformats.org/drawingml/2006/main">
              <a:ext uri="{FF2B5EF4-FFF2-40B4-BE49-F238E27FC236}">
                <a16:creationId xmlns:a16="http://schemas.microsoft.com/office/drawing/2014/main" id="{94287736-2B3C-4E79-8E49-1FE544119432}"/>
              </a:ext>
            </a:extLst>
          </p:cNvPr>
          <p:cNvSpPr>
            <a:spLocks xmlns:a="http://schemas.openxmlformats.org/drawingml/2006/main" noGrp="1"/>
          </p:cNvSpPr>
          <p:nvPr/>
        </p:nvSpPr>
        <p:spPr>
          <a:xfrm xmlns:a="http://schemas.openxmlformats.org/drawingml/2006/main">
            <a:off x="609600" y="971550"/>
            <a:ext cx="685800" cy="47625"/>
          </a:xfrm>
          <a:prstGeom xmlns:a="http://schemas.openxmlformats.org/drawingml/2006/main" prst="rect">
            <a:avLst/>
          </a:prstGeom>
          <a:solidFill xmlns:a="http://schemas.openxmlformats.org/drawingml/2006/main">
            <a:srgbClr val="F47A20"/>
          </a:solidFill>
          <a:ln xmlns:a="http://schemas.openxmlformats.org/drawingml/2006/main" w="0">
            <a:noFill/>
          </a:ln>
        </p:spPr>
      </p:sp>
      <p:sp>
        <p:nvSpPr>
          <p:cNvPr id="3" name="subtitle-5">
            <a:extLst xmlns:a="http://schemas.openxmlformats.org/drawingml/2006/main">
              <a:ext uri="{FF2B5EF4-FFF2-40B4-BE49-F238E27FC236}">
                <a16:creationId xmlns:a16="http://schemas.microsoft.com/office/drawing/2014/main" id="{996513E5-1EE6-45E5-A552-5F9BCDF92BB8}"/>
              </a:ext>
            </a:extLst>
          </p:cNvPr>
          <p:cNvSpPr>
            <a:spLocks xmlns:a="http://schemas.openxmlformats.org/drawingml/2006/main" noGrp="1"/>
          </p:cNvSpPr>
          <p:nvPr/>
        </p:nvSpPr>
        <p:spPr>
          <a:xfrm xmlns:a="http://schemas.openxmlformats.org/drawingml/2006/main">
            <a:off x="1466850" y="800100"/>
            <a:ext cx="9810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75">
                <a:solidFill>
                  <a:srgbClr val="66736E"/>
                </a:solidFill>
                <a:latin typeface="Arial"/>
                <a:ea typeface="Arial"/>
                <a:cs typeface="Arial"/>
              </a:defRPr>
            </a:defPPr>
          </a:lstStyle>
          <a:p xmlns:a="http://schemas.openxmlformats.org/drawingml/2006/main">
            <a:pPr>
              <a:defRPr sz="1275">
                <a:solidFill>
                  <a:srgbClr val="66736E"/>
                </a:solidFill>
                <a:latin typeface="Arial"/>
                <a:ea typeface="Arial"/>
                <a:cs typeface="Arial"/>
              </a:defRPr>
            </a:pPr>
            <a:r>
              <a:rPr sz="1275">
                <a:solidFill>
                  <a:srgbClr val="66736E"/>
                </a:solidFill>
                <a:latin typeface="Arial"/>
                <a:ea typeface="Arial"/>
                <a:cs typeface="Arial"/>
              </a:rPr>
              <a:t>Project address and the clearest buyer-facing access points</a:t>
            </a:r>
          </a:p>
        </p:txBody>
      </p:sp>
      <p:sp>
        <p:nvSpPr>
          <p:cNvPr id="4" name="footer-project-5">
            <a:extLst xmlns:a="http://schemas.openxmlformats.org/drawingml/2006/main">
              <a:ext uri="{FF2B5EF4-FFF2-40B4-BE49-F238E27FC236}">
                <a16:creationId xmlns:a16="http://schemas.microsoft.com/office/drawing/2014/main" id="{DA5423C7-A7F1-4AB0-9A7A-478C3B97F4F4}"/>
              </a:ext>
            </a:extLst>
          </p:cNvPr>
          <p:cNvSpPr>
            <a:spLocks xmlns:a="http://schemas.openxmlformats.org/drawingml/2006/main" noGrp="1"/>
          </p:cNvSpPr>
          <p:nvPr/>
        </p:nvSpPr>
        <p:spPr>
          <a:xfrm xmlns:a="http://schemas.openxmlformats.org/drawingml/2006/main">
            <a:off x="609600" y="6515100"/>
            <a:ext cx="37147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750">
                <a:solidFill>
                  <a:srgbClr val="66736E"/>
                </a:solidFill>
                <a:latin typeface="Arial"/>
                <a:ea typeface="Arial"/>
                <a:cs typeface="Arial"/>
              </a:defRPr>
            </a:defPPr>
          </a:lstStyle>
          <a:p xmlns:a="http://schemas.openxmlformats.org/drawingml/2006/main">
            <a:pPr>
              <a:defRPr sz="750">
                <a:solidFill>
                  <a:srgbClr val="66736E"/>
                </a:solidFill>
                <a:latin typeface="Arial"/>
                <a:ea typeface="Arial"/>
                <a:cs typeface="Arial"/>
              </a:defRPr>
            </a:pPr>
            <a:r>
              <a:rPr sz="750">
                <a:solidFill>
                  <a:srgbClr val="66736E"/>
                </a:solidFill>
                <a:latin typeface="Arial"/>
                <a:ea typeface="Arial"/>
                <a:cs typeface="Arial"/>
              </a:rPr>
              <a:t>MetroGate Silang Estates</a:t>
            </a:r>
          </a:p>
        </p:txBody>
      </p:sp>
      <p:sp>
        <p:nvSpPr>
          <p:cNvPr id="5" name="footer-number-5">
            <a:extLst xmlns:a="http://schemas.openxmlformats.org/drawingml/2006/main">
              <a:ext uri="{FF2B5EF4-FFF2-40B4-BE49-F238E27FC236}">
                <a16:creationId xmlns:a16="http://schemas.microsoft.com/office/drawing/2014/main" id="{36BFC2F6-021A-4E2A-AE8E-80B7C0CD352B}"/>
              </a:ext>
            </a:extLst>
          </p:cNvPr>
          <p:cNvSpPr>
            <a:spLocks xmlns:a="http://schemas.openxmlformats.org/drawingml/2006/main" noGrp="1"/>
          </p:cNvSpPr>
          <p:nvPr/>
        </p:nvSpPr>
        <p:spPr>
          <a:xfrm xmlns:a="http://schemas.openxmlformats.org/drawingml/2006/main">
            <a:off x="11001375" y="6515100"/>
            <a:ext cx="5715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750">
                <a:solidFill>
                  <a:srgbClr val="66736E"/>
                </a:solidFill>
                <a:latin typeface="Arial"/>
                <a:ea typeface="Arial"/>
                <a:cs typeface="Arial"/>
              </a:defRPr>
            </a:defPPr>
          </a:lstStyle>
          <a:p xmlns:a="http://schemas.openxmlformats.org/drawingml/2006/main">
            <a:pPr>
              <a:defRPr sz="750">
                <a:solidFill>
                  <a:srgbClr val="66736E"/>
                </a:solidFill>
                <a:latin typeface="Arial"/>
                <a:ea typeface="Arial"/>
                <a:cs typeface="Arial"/>
              </a:defRPr>
            </a:pPr>
            <a:r>
              <a:rPr sz="750">
                <a:solidFill>
                  <a:srgbClr val="66736E"/>
                </a:solidFill>
                <a:latin typeface="Arial"/>
                <a:ea typeface="Arial"/>
                <a:cs typeface="Arial"/>
              </a:rPr>
              <a:t>05</a:t>
            </a:r>
          </a:p>
        </p:txBody>
      </p:sp>
      <p:pic>
        <p:nvPicPr>
          <p:cNvPr id="6" name="">
            <a:extLst xmlns:a="http://schemas.openxmlformats.org/drawingml/2006/main">
              <a:ext uri="{FF2B5EF4-FFF2-40B4-BE49-F238E27FC236}">
                <a16:creationId xmlns:a16="http://schemas.microsoft.com/office/drawing/2014/main" id="{57C74FEA-2D5B-4DEC-9036-09CF0EB320DE}"/>
              </a:ext>
            </a:extLst>
          </p:cNvPr>
          <p:cNvPicPr>
            <a:picLocks xmlns:a="http://schemas.openxmlformats.org/drawingml/2006/main" noChangeAspect="1"/>
          </p:cNvPicPr>
          <p:nvPr/>
        </p:nvPicPr>
        <p:blipFill>
          <a:blip xmlns:r="http://schemas.openxmlformats.org/officeDocument/2006/relationships" xmlns:a="http://schemas.openxmlformats.org/drawingml/2006/main" r:embed="Ra67e8cb2014d44f9"/>
          <a:srcRect xmlns:a="http://schemas.openxmlformats.org/drawingml/2006/main" l="11227" t="0" r="11227" b="0"/>
          <a:stretch xmlns:a="http://schemas.openxmlformats.org/drawingml/2006/main">
            <a:fillRect l="0" t="0" r="0" b="0"/>
          </a:stretch>
        </p:blipFill>
        <p:spPr>
          <a:xfrm xmlns:a="http://schemas.openxmlformats.org/drawingml/2006/main">
            <a:off x="609600" y="1333500"/>
            <a:ext cx="5238750" cy="4476750"/>
          </a:xfrm>
          <a:prstGeom xmlns:a="http://schemas.openxmlformats.org/drawingml/2006/main" prst="roundRect">
            <a:avLst>
              <a:gd name="adj" fmla="val 2553"/>
            </a:avLst>
          </a:prstGeom>
        </p:spPr>
      </p:pic>
      <p:sp>
        <p:nvSpPr>
          <p:cNvPr id="7" name="location-address">
            <a:extLst xmlns:a="http://schemas.openxmlformats.org/drawingml/2006/main">
              <a:ext uri="{FF2B5EF4-FFF2-40B4-BE49-F238E27FC236}">
                <a16:creationId xmlns:a16="http://schemas.microsoft.com/office/drawing/2014/main" id="{1EF55F83-ABC4-4A13-894E-EFED4899D974}"/>
              </a:ext>
            </a:extLst>
          </p:cNvPr>
          <p:cNvSpPr>
            <a:spLocks xmlns:a="http://schemas.openxmlformats.org/drawingml/2006/main" noGrp="1"/>
          </p:cNvSpPr>
          <p:nvPr/>
        </p:nvSpPr>
        <p:spPr>
          <a:xfrm xmlns:a="http://schemas.openxmlformats.org/drawingml/2006/main">
            <a:off x="6286500" y="1390650"/>
            <a:ext cx="504825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1">
                <a:solidFill>
                  <a:srgbClr val="004B37"/>
                </a:solidFill>
                <a:latin typeface="Arial"/>
                <a:ea typeface="Arial"/>
                <a:cs typeface="Arial"/>
              </a:defRPr>
            </a:defPPr>
          </a:lstStyle>
          <a:p xmlns:a="http://schemas.openxmlformats.org/drawingml/2006/main">
            <a:pPr>
              <a:defRPr sz="2025" b="1">
                <a:solidFill>
                  <a:srgbClr val="004B37"/>
                </a:solidFill>
                <a:latin typeface="Arial"/>
                <a:ea typeface="Arial"/>
                <a:cs typeface="Arial"/>
              </a:defRPr>
            </a:pPr>
            <a:r>
              <a:rPr sz="2025" b="1">
                <a:solidFill>
                  <a:srgbClr val="004B37"/>
                </a:solidFill>
                <a:latin typeface="Arial"/>
                <a:ea typeface="Arial"/>
                <a:cs typeface="Arial"/>
              </a:rPr>
              <a:t>Aguinaldo Highway, Brgy. Biga, Silang, Cavite</a:t>
            </a:r>
          </a:p>
        </p:txBody>
      </p:sp>
      <p:sp>
        <p:nvSpPr>
          <p:cNvPr id="8" name="access-0-box">
            <a:extLst xmlns:a="http://schemas.openxmlformats.org/drawingml/2006/main">
              <a:ext uri="{FF2B5EF4-FFF2-40B4-BE49-F238E27FC236}">
                <a16:creationId xmlns:a16="http://schemas.microsoft.com/office/drawing/2014/main" id="{E19893B0-3C4A-4022-A720-19CE513FD93F}"/>
              </a:ext>
            </a:extLst>
          </p:cNvPr>
          <p:cNvSpPr>
            <a:spLocks xmlns:a="http://schemas.openxmlformats.org/drawingml/2006/main" noGrp="1"/>
          </p:cNvSpPr>
          <p:nvPr/>
        </p:nvSpPr>
        <p:spPr>
          <a:xfrm xmlns:a="http://schemas.openxmlformats.org/drawingml/2006/main">
            <a:off x="6286500" y="2343150"/>
            <a:ext cx="5048250" cy="933450"/>
          </a:xfrm>
          <a:prstGeom xmlns:a="http://schemas.openxmlformats.org/drawingml/2006/main" prst="roundRect">
            <a:avLst>
              <a:gd name="adj" fmla="val 12245"/>
            </a:avLst>
          </a:prstGeom>
          <a:solidFill xmlns:a="http://schemas.openxmlformats.org/drawingml/2006/main">
            <a:srgbClr val="F2F6F4"/>
          </a:solidFill>
          <a:ln xmlns:a="http://schemas.openxmlformats.org/drawingml/2006/main" w="0">
            <a:noFill/>
          </a:ln>
        </p:spPr>
      </p:sp>
      <p:sp>
        <p:nvSpPr>
          <p:cNvPr id="9" name="access-0-heading">
            <a:extLst xmlns:a="http://schemas.openxmlformats.org/drawingml/2006/main">
              <a:ext uri="{FF2B5EF4-FFF2-40B4-BE49-F238E27FC236}">
                <a16:creationId xmlns:a16="http://schemas.microsoft.com/office/drawing/2014/main" id="{4E8ADAFF-D5FC-4FDE-9689-85516E9A1811}"/>
              </a:ext>
            </a:extLst>
          </p:cNvPr>
          <p:cNvSpPr>
            <a:spLocks xmlns:a="http://schemas.openxmlformats.org/drawingml/2006/main" noGrp="1"/>
          </p:cNvSpPr>
          <p:nvPr/>
        </p:nvSpPr>
        <p:spPr>
          <a:xfrm xmlns:a="http://schemas.openxmlformats.org/drawingml/2006/main">
            <a:off x="6496050" y="2533650"/>
            <a:ext cx="46291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500" b="1">
                <a:solidFill>
                  <a:srgbClr val="004B37"/>
                </a:solidFill>
                <a:latin typeface="Arial"/>
                <a:ea typeface="Arial"/>
                <a:cs typeface="Arial"/>
              </a:defRPr>
            </a:defPPr>
          </a:lstStyle>
          <a:p xmlns:a="http://schemas.openxmlformats.org/drawingml/2006/main">
            <a:pPr>
              <a:defRPr sz="1500" b="1">
                <a:solidFill>
                  <a:srgbClr val="004B37"/>
                </a:solidFill>
                <a:latin typeface="Arial"/>
                <a:ea typeface="Arial"/>
                <a:cs typeface="Arial"/>
              </a:defRPr>
            </a:pPr>
            <a:r>
              <a:rPr sz="1500" b="1">
                <a:solidFill>
                  <a:srgbClr val="004B37"/>
                </a:solidFill>
                <a:latin typeface="Arial"/>
                <a:ea typeface="Arial"/>
                <a:cs typeface="Arial"/>
              </a:rPr>
              <a:t>Aguinaldo Highway frontage</a:t>
            </a:r>
          </a:p>
        </p:txBody>
      </p:sp>
      <p:sp>
        <p:nvSpPr>
          <p:cNvPr id="10" name="access-0-body">
            <a:extLst xmlns:a="http://schemas.openxmlformats.org/drawingml/2006/main">
              <a:ext uri="{FF2B5EF4-FFF2-40B4-BE49-F238E27FC236}">
                <a16:creationId xmlns:a16="http://schemas.microsoft.com/office/drawing/2014/main" id="{467E4983-5991-446C-A50C-D03F2696021F}"/>
              </a:ext>
            </a:extLst>
          </p:cNvPr>
          <p:cNvSpPr>
            <a:spLocks xmlns:a="http://schemas.openxmlformats.org/drawingml/2006/main" noGrp="1"/>
          </p:cNvSpPr>
          <p:nvPr/>
        </p:nvSpPr>
        <p:spPr>
          <a:xfrm xmlns:a="http://schemas.openxmlformats.org/drawingml/2006/main">
            <a:off x="6496050" y="2952750"/>
            <a:ext cx="46291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a:solidFill>
                  <a:srgbClr val="26342F"/>
                </a:solidFill>
                <a:latin typeface="Arial"/>
                <a:ea typeface="Arial"/>
                <a:cs typeface="Arial"/>
              </a:defRPr>
            </a:defPPr>
          </a:lstStyle>
          <a:p xmlns:a="http://schemas.openxmlformats.org/drawingml/2006/main">
            <a:pPr>
              <a:defRPr sz="1200">
                <a:solidFill>
                  <a:srgbClr val="26342F"/>
                </a:solidFill>
                <a:latin typeface="Arial"/>
                <a:ea typeface="Arial"/>
                <a:cs typeface="Arial"/>
              </a:defRPr>
            </a:pPr>
            <a:r>
              <a:rPr sz="1200">
                <a:solidFill>
                  <a:srgbClr val="26342F"/>
                </a:solidFill>
                <a:latin typeface="Arial"/>
                <a:ea typeface="Arial"/>
                <a:cs typeface="Arial"/>
              </a:rPr>
              <a:t>Direct address on one of Cavite’s primary corridors.</a:t>
            </a:r>
          </a:p>
        </p:txBody>
      </p:sp>
      <p:sp>
        <p:nvSpPr>
          <p:cNvPr id="11" name="access-1-box">
            <a:extLst xmlns:a="http://schemas.openxmlformats.org/drawingml/2006/main">
              <a:ext uri="{FF2B5EF4-FFF2-40B4-BE49-F238E27FC236}">
                <a16:creationId xmlns:a16="http://schemas.microsoft.com/office/drawing/2014/main" id="{1053D98B-3FE4-4D70-B359-62FD90711083}"/>
              </a:ext>
            </a:extLst>
          </p:cNvPr>
          <p:cNvSpPr>
            <a:spLocks xmlns:a="http://schemas.openxmlformats.org/drawingml/2006/main" noGrp="1"/>
          </p:cNvSpPr>
          <p:nvPr/>
        </p:nvSpPr>
        <p:spPr>
          <a:xfrm xmlns:a="http://schemas.openxmlformats.org/drawingml/2006/main">
            <a:off x="6286500" y="3467100"/>
            <a:ext cx="5048250" cy="933450"/>
          </a:xfrm>
          <a:prstGeom xmlns:a="http://schemas.openxmlformats.org/drawingml/2006/main" prst="roundRect">
            <a:avLst>
              <a:gd name="adj" fmla="val 12245"/>
            </a:avLst>
          </a:prstGeom>
          <a:solidFill xmlns:a="http://schemas.openxmlformats.org/drawingml/2006/main">
            <a:srgbClr val="F2F6F4"/>
          </a:solidFill>
          <a:ln xmlns:a="http://schemas.openxmlformats.org/drawingml/2006/main" w="0">
            <a:noFill/>
          </a:ln>
        </p:spPr>
      </p:sp>
      <p:sp>
        <p:nvSpPr>
          <p:cNvPr id="12" name="access-1-heading">
            <a:extLst xmlns:a="http://schemas.openxmlformats.org/drawingml/2006/main">
              <a:ext uri="{FF2B5EF4-FFF2-40B4-BE49-F238E27FC236}">
                <a16:creationId xmlns:a16="http://schemas.microsoft.com/office/drawing/2014/main" id="{5E523E37-20F1-460A-99BF-63B80CD00FDC}"/>
              </a:ext>
            </a:extLst>
          </p:cNvPr>
          <p:cNvSpPr>
            <a:spLocks xmlns:a="http://schemas.openxmlformats.org/drawingml/2006/main" noGrp="1"/>
          </p:cNvSpPr>
          <p:nvPr/>
        </p:nvSpPr>
        <p:spPr>
          <a:xfrm xmlns:a="http://schemas.openxmlformats.org/drawingml/2006/main">
            <a:off x="6496050" y="3657600"/>
            <a:ext cx="46291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500" b="1">
                <a:solidFill>
                  <a:srgbClr val="004B37"/>
                </a:solidFill>
                <a:latin typeface="Arial"/>
                <a:ea typeface="Arial"/>
                <a:cs typeface="Arial"/>
              </a:defRPr>
            </a:defPPr>
          </a:lstStyle>
          <a:p xmlns:a="http://schemas.openxmlformats.org/drawingml/2006/main">
            <a:pPr>
              <a:defRPr sz="1500" b="1">
                <a:solidFill>
                  <a:srgbClr val="004B37"/>
                </a:solidFill>
                <a:latin typeface="Arial"/>
                <a:ea typeface="Arial"/>
                <a:cs typeface="Arial"/>
              </a:defRPr>
            </a:pPr>
            <a:r>
              <a:rPr sz="1500" b="1">
                <a:solidFill>
                  <a:srgbClr val="004B37"/>
                </a:solidFill>
                <a:latin typeface="Arial"/>
                <a:ea typeface="Arial"/>
                <a:cs typeface="Arial"/>
              </a:rPr>
              <a:t>Silang–Tagaytay growth belt</a:t>
            </a:r>
          </a:p>
        </p:txBody>
      </p:sp>
      <p:sp>
        <p:nvSpPr>
          <p:cNvPr id="13" name="access-1-body">
            <a:extLst xmlns:a="http://schemas.openxmlformats.org/drawingml/2006/main">
              <a:ext uri="{FF2B5EF4-FFF2-40B4-BE49-F238E27FC236}">
                <a16:creationId xmlns:a16="http://schemas.microsoft.com/office/drawing/2014/main" id="{5859FD83-193A-499C-8215-A327F398D830}"/>
              </a:ext>
            </a:extLst>
          </p:cNvPr>
          <p:cNvSpPr>
            <a:spLocks xmlns:a="http://schemas.openxmlformats.org/drawingml/2006/main" noGrp="1"/>
          </p:cNvSpPr>
          <p:nvPr/>
        </p:nvSpPr>
        <p:spPr>
          <a:xfrm xmlns:a="http://schemas.openxmlformats.org/drawingml/2006/main">
            <a:off x="6496050" y="4076700"/>
            <a:ext cx="46291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a:solidFill>
                  <a:srgbClr val="26342F"/>
                </a:solidFill>
                <a:latin typeface="Arial"/>
                <a:ea typeface="Arial"/>
                <a:cs typeface="Arial"/>
              </a:defRPr>
            </a:defPPr>
          </a:lstStyle>
          <a:p xmlns:a="http://schemas.openxmlformats.org/drawingml/2006/main">
            <a:pPr>
              <a:defRPr sz="1200">
                <a:solidFill>
                  <a:srgbClr val="26342F"/>
                </a:solidFill>
                <a:latin typeface="Arial"/>
                <a:ea typeface="Arial"/>
                <a:cs typeface="Arial"/>
              </a:defRPr>
            </a:pPr>
            <a:r>
              <a:rPr sz="1200">
                <a:solidFill>
                  <a:srgbClr val="26342F"/>
                </a:solidFill>
                <a:latin typeface="Arial"/>
                <a:ea typeface="Arial"/>
                <a:cs typeface="Arial"/>
              </a:rPr>
              <a:t>Positioned between established Cavite communities and Tagaytay destinations.</a:t>
            </a:r>
          </a:p>
        </p:txBody>
      </p:sp>
      <p:sp>
        <p:nvSpPr>
          <p:cNvPr id="14" name="access-2-box">
            <a:extLst xmlns:a="http://schemas.openxmlformats.org/drawingml/2006/main">
              <a:ext uri="{FF2B5EF4-FFF2-40B4-BE49-F238E27FC236}">
                <a16:creationId xmlns:a16="http://schemas.microsoft.com/office/drawing/2014/main" id="{016CC84A-8930-47DE-B8F5-E1808F01C5E9}"/>
              </a:ext>
            </a:extLst>
          </p:cNvPr>
          <p:cNvSpPr>
            <a:spLocks xmlns:a="http://schemas.openxmlformats.org/drawingml/2006/main" noGrp="1"/>
          </p:cNvSpPr>
          <p:nvPr/>
        </p:nvSpPr>
        <p:spPr>
          <a:xfrm xmlns:a="http://schemas.openxmlformats.org/drawingml/2006/main">
            <a:off x="6286500" y="4591050"/>
            <a:ext cx="5048250" cy="933450"/>
          </a:xfrm>
          <a:prstGeom xmlns:a="http://schemas.openxmlformats.org/drawingml/2006/main" prst="roundRect">
            <a:avLst>
              <a:gd name="adj" fmla="val 12245"/>
            </a:avLst>
          </a:prstGeom>
          <a:solidFill xmlns:a="http://schemas.openxmlformats.org/drawingml/2006/main">
            <a:srgbClr val="F2F6F4"/>
          </a:solidFill>
          <a:ln xmlns:a="http://schemas.openxmlformats.org/drawingml/2006/main" w="0">
            <a:noFill/>
          </a:ln>
        </p:spPr>
      </p:sp>
      <p:sp>
        <p:nvSpPr>
          <p:cNvPr id="15" name="access-2-heading">
            <a:extLst xmlns:a="http://schemas.openxmlformats.org/drawingml/2006/main">
              <a:ext uri="{FF2B5EF4-FFF2-40B4-BE49-F238E27FC236}">
                <a16:creationId xmlns:a16="http://schemas.microsoft.com/office/drawing/2014/main" id="{80CF2E2F-2CA0-410A-93D4-2B6E379164D8}"/>
              </a:ext>
            </a:extLst>
          </p:cNvPr>
          <p:cNvSpPr>
            <a:spLocks xmlns:a="http://schemas.openxmlformats.org/drawingml/2006/main" noGrp="1"/>
          </p:cNvSpPr>
          <p:nvPr/>
        </p:nvSpPr>
        <p:spPr>
          <a:xfrm xmlns:a="http://schemas.openxmlformats.org/drawingml/2006/main">
            <a:off x="6496050" y="4781550"/>
            <a:ext cx="46291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500" b="1">
                <a:solidFill>
                  <a:srgbClr val="004B37"/>
                </a:solidFill>
                <a:latin typeface="Arial"/>
                <a:ea typeface="Arial"/>
                <a:cs typeface="Arial"/>
              </a:defRPr>
            </a:defPPr>
          </a:lstStyle>
          <a:p xmlns:a="http://schemas.openxmlformats.org/drawingml/2006/main">
            <a:pPr>
              <a:defRPr sz="1500" b="1">
                <a:solidFill>
                  <a:srgbClr val="004B37"/>
                </a:solidFill>
                <a:latin typeface="Arial"/>
                <a:ea typeface="Arial"/>
                <a:cs typeface="Arial"/>
              </a:defRPr>
            </a:pPr>
            <a:r>
              <a:rPr sz="1500" b="1">
                <a:solidFill>
                  <a:srgbClr val="004B37"/>
                </a:solidFill>
                <a:latin typeface="Arial"/>
                <a:ea typeface="Arial"/>
                <a:cs typeface="Arial"/>
              </a:rPr>
              <a:t>Education anchor</a:t>
            </a:r>
          </a:p>
        </p:txBody>
      </p:sp>
      <p:sp>
        <p:nvSpPr>
          <p:cNvPr id="16" name="access-2-body">
            <a:extLst xmlns:a="http://schemas.openxmlformats.org/drawingml/2006/main">
              <a:ext uri="{FF2B5EF4-FFF2-40B4-BE49-F238E27FC236}">
                <a16:creationId xmlns:a16="http://schemas.microsoft.com/office/drawing/2014/main" id="{C5D0659F-BD25-4F87-BEEC-769A9A9DAA85}"/>
              </a:ext>
            </a:extLst>
          </p:cNvPr>
          <p:cNvSpPr>
            <a:spLocks xmlns:a="http://schemas.openxmlformats.org/drawingml/2006/main" noGrp="1"/>
          </p:cNvSpPr>
          <p:nvPr/>
        </p:nvSpPr>
        <p:spPr>
          <a:xfrm xmlns:a="http://schemas.openxmlformats.org/drawingml/2006/main">
            <a:off x="6496050" y="5200650"/>
            <a:ext cx="46291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a:solidFill>
                  <a:srgbClr val="26342F"/>
                </a:solidFill>
                <a:latin typeface="Arial"/>
                <a:ea typeface="Arial"/>
                <a:cs typeface="Arial"/>
              </a:defRPr>
            </a:defPPr>
          </a:lstStyle>
          <a:p xmlns:a="http://schemas.openxmlformats.org/drawingml/2006/main">
            <a:pPr>
              <a:defRPr sz="1200">
                <a:solidFill>
                  <a:srgbClr val="26342F"/>
                </a:solidFill>
                <a:latin typeface="Arial"/>
                <a:ea typeface="Arial"/>
                <a:cs typeface="Arial"/>
              </a:defRPr>
            </a:pPr>
            <a:r>
              <a:rPr sz="1200">
                <a:solidFill>
                  <a:srgbClr val="26342F"/>
                </a:solidFill>
                <a:latin typeface="Arial"/>
                <a:ea typeface="Arial"/>
                <a:cs typeface="Arial"/>
              </a:rPr>
              <a:t>FEU Cavite is located within the master-planned estate.</a:t>
            </a:r>
          </a:p>
        </p:txBody>
      </p:sp>
    </p:spTree>
    <p:extLst>
      <p:ext uri="{BB962C8B-B14F-4D97-AF65-F5344CB8AC3E}">
        <p14:creationId xmlns:p14="http://schemas.microsoft.com/office/powerpoint/2010/main" val="338552283"/>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title-6">
            <a:extLst xmlns:a="http://schemas.openxmlformats.org/drawingml/2006/main">
              <a:ext uri="{FF2B5EF4-FFF2-40B4-BE49-F238E27FC236}">
                <a16:creationId xmlns:a16="http://schemas.microsoft.com/office/drawing/2014/main" id="{FE011ABF-CDC1-4812-A8DD-09F93465B478}"/>
              </a:ext>
            </a:extLst>
          </p:cNvPr>
          <p:cNvSpPr>
            <a:spLocks xmlns:a="http://schemas.openxmlformats.org/drawingml/2006/main" noGrp="1"/>
          </p:cNvSpPr>
          <p:nvPr/>
        </p:nvSpPr>
        <p:spPr>
          <a:xfrm xmlns:a="http://schemas.openxmlformats.org/drawingml/2006/main">
            <a:off x="609600" y="361950"/>
            <a:ext cx="106680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550" b="1">
                <a:solidFill>
                  <a:srgbClr val="004B37"/>
                </a:solidFill>
                <a:latin typeface="Arial"/>
                <a:ea typeface="Arial"/>
                <a:cs typeface="Arial"/>
              </a:defRPr>
            </a:defPPr>
          </a:lstStyle>
          <a:p xmlns:a="http://schemas.openxmlformats.org/drawingml/2006/main">
            <a:pPr>
              <a:defRPr sz="2550" b="1">
                <a:solidFill>
                  <a:srgbClr val="004B37"/>
                </a:solidFill>
                <a:latin typeface="Arial"/>
                <a:ea typeface="Arial"/>
                <a:cs typeface="Arial"/>
              </a:defRPr>
            </a:pPr>
            <a:r>
              <a:rPr sz="2550" b="1">
                <a:solidFill>
                  <a:srgbClr val="004B37"/>
                </a:solidFill>
                <a:latin typeface="Arial"/>
                <a:ea typeface="Arial"/>
                <a:cs typeface="Arial"/>
              </a:rPr>
              <a:t>Why this location works</a:t>
            </a:r>
          </a:p>
        </p:txBody>
      </p:sp>
      <p:sp>
        <p:nvSpPr>
          <p:cNvPr id="2" name="accent-6">
            <a:extLst xmlns:a="http://schemas.openxmlformats.org/drawingml/2006/main">
              <a:ext uri="{FF2B5EF4-FFF2-40B4-BE49-F238E27FC236}">
                <a16:creationId xmlns:a16="http://schemas.microsoft.com/office/drawing/2014/main" id="{37CEBF6C-D9D2-43DE-B934-7C42C92302B1}"/>
              </a:ext>
            </a:extLst>
          </p:cNvPr>
          <p:cNvSpPr>
            <a:spLocks xmlns:a="http://schemas.openxmlformats.org/drawingml/2006/main" noGrp="1"/>
          </p:cNvSpPr>
          <p:nvPr/>
        </p:nvSpPr>
        <p:spPr>
          <a:xfrm xmlns:a="http://schemas.openxmlformats.org/drawingml/2006/main">
            <a:off x="609600" y="971550"/>
            <a:ext cx="685800" cy="47625"/>
          </a:xfrm>
          <a:prstGeom xmlns:a="http://schemas.openxmlformats.org/drawingml/2006/main" prst="rect">
            <a:avLst/>
          </a:prstGeom>
          <a:solidFill xmlns:a="http://schemas.openxmlformats.org/drawingml/2006/main">
            <a:srgbClr val="F47A20"/>
          </a:solidFill>
          <a:ln xmlns:a="http://schemas.openxmlformats.org/drawingml/2006/main" w="0">
            <a:noFill/>
          </a:ln>
        </p:spPr>
      </p:sp>
      <p:sp>
        <p:nvSpPr>
          <p:cNvPr id="3" name="subtitle-6">
            <a:extLst xmlns:a="http://schemas.openxmlformats.org/drawingml/2006/main">
              <a:ext uri="{FF2B5EF4-FFF2-40B4-BE49-F238E27FC236}">
                <a16:creationId xmlns:a16="http://schemas.microsoft.com/office/drawing/2014/main" id="{A19D3172-B946-4BEB-9D99-F02ED5EC60C7}"/>
              </a:ext>
            </a:extLst>
          </p:cNvPr>
          <p:cNvSpPr>
            <a:spLocks xmlns:a="http://schemas.openxmlformats.org/drawingml/2006/main" noGrp="1"/>
          </p:cNvSpPr>
          <p:nvPr/>
        </p:nvSpPr>
        <p:spPr>
          <a:xfrm xmlns:a="http://schemas.openxmlformats.org/drawingml/2006/main">
            <a:off x="1466850" y="800100"/>
            <a:ext cx="9810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75">
                <a:solidFill>
                  <a:srgbClr val="66736E"/>
                </a:solidFill>
                <a:latin typeface="Arial"/>
                <a:ea typeface="Arial"/>
                <a:cs typeface="Arial"/>
              </a:defRPr>
            </a:defPPr>
          </a:lstStyle>
          <a:p xmlns:a="http://schemas.openxmlformats.org/drawingml/2006/main">
            <a:pPr>
              <a:defRPr sz="1275">
                <a:solidFill>
                  <a:srgbClr val="66736E"/>
                </a:solidFill>
                <a:latin typeface="Arial"/>
                <a:ea typeface="Arial"/>
                <a:cs typeface="Arial"/>
              </a:defRPr>
            </a:pPr>
            <a:r>
              <a:rPr sz="1275">
                <a:solidFill>
                  <a:srgbClr val="66736E"/>
                </a:solidFill>
                <a:latin typeface="Arial"/>
                <a:ea typeface="Arial"/>
                <a:cs typeface="Arial"/>
              </a:rPr>
              <a:t>A practical fit for different buyer priorities</a:t>
            </a:r>
          </a:p>
        </p:txBody>
      </p:sp>
      <p:sp>
        <p:nvSpPr>
          <p:cNvPr id="4" name="footer-project-6">
            <a:extLst xmlns:a="http://schemas.openxmlformats.org/drawingml/2006/main">
              <a:ext uri="{FF2B5EF4-FFF2-40B4-BE49-F238E27FC236}">
                <a16:creationId xmlns:a16="http://schemas.microsoft.com/office/drawing/2014/main" id="{65B8C608-5726-4A9A-A59A-DD52F34E0784}"/>
              </a:ext>
            </a:extLst>
          </p:cNvPr>
          <p:cNvSpPr>
            <a:spLocks xmlns:a="http://schemas.openxmlformats.org/drawingml/2006/main" noGrp="1"/>
          </p:cNvSpPr>
          <p:nvPr/>
        </p:nvSpPr>
        <p:spPr>
          <a:xfrm xmlns:a="http://schemas.openxmlformats.org/drawingml/2006/main">
            <a:off x="609600" y="6515100"/>
            <a:ext cx="37147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750">
                <a:solidFill>
                  <a:srgbClr val="66736E"/>
                </a:solidFill>
                <a:latin typeface="Arial"/>
                <a:ea typeface="Arial"/>
                <a:cs typeface="Arial"/>
              </a:defRPr>
            </a:defPPr>
          </a:lstStyle>
          <a:p xmlns:a="http://schemas.openxmlformats.org/drawingml/2006/main">
            <a:pPr>
              <a:defRPr sz="750">
                <a:solidFill>
                  <a:srgbClr val="66736E"/>
                </a:solidFill>
                <a:latin typeface="Arial"/>
                <a:ea typeface="Arial"/>
                <a:cs typeface="Arial"/>
              </a:defRPr>
            </a:pPr>
            <a:r>
              <a:rPr sz="750">
                <a:solidFill>
                  <a:srgbClr val="66736E"/>
                </a:solidFill>
                <a:latin typeface="Arial"/>
                <a:ea typeface="Arial"/>
                <a:cs typeface="Arial"/>
              </a:rPr>
              <a:t>MetroGate Silang Estates</a:t>
            </a:r>
          </a:p>
        </p:txBody>
      </p:sp>
      <p:sp>
        <p:nvSpPr>
          <p:cNvPr id="5" name="footer-number-6">
            <a:extLst xmlns:a="http://schemas.openxmlformats.org/drawingml/2006/main">
              <a:ext uri="{FF2B5EF4-FFF2-40B4-BE49-F238E27FC236}">
                <a16:creationId xmlns:a16="http://schemas.microsoft.com/office/drawing/2014/main" id="{4DB6127F-C49E-4A30-83EA-6FF3338F521C}"/>
              </a:ext>
            </a:extLst>
          </p:cNvPr>
          <p:cNvSpPr>
            <a:spLocks xmlns:a="http://schemas.openxmlformats.org/drawingml/2006/main" noGrp="1"/>
          </p:cNvSpPr>
          <p:nvPr/>
        </p:nvSpPr>
        <p:spPr>
          <a:xfrm xmlns:a="http://schemas.openxmlformats.org/drawingml/2006/main">
            <a:off x="11001375" y="6515100"/>
            <a:ext cx="5715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750">
                <a:solidFill>
                  <a:srgbClr val="66736E"/>
                </a:solidFill>
                <a:latin typeface="Arial"/>
                <a:ea typeface="Arial"/>
                <a:cs typeface="Arial"/>
              </a:defRPr>
            </a:defPPr>
          </a:lstStyle>
          <a:p xmlns:a="http://schemas.openxmlformats.org/drawingml/2006/main">
            <a:pPr>
              <a:defRPr sz="750">
                <a:solidFill>
                  <a:srgbClr val="66736E"/>
                </a:solidFill>
                <a:latin typeface="Arial"/>
                <a:ea typeface="Arial"/>
                <a:cs typeface="Arial"/>
              </a:defRPr>
            </a:pPr>
            <a:r>
              <a:rPr sz="750">
                <a:solidFill>
                  <a:srgbClr val="66736E"/>
                </a:solidFill>
                <a:latin typeface="Arial"/>
                <a:ea typeface="Arial"/>
                <a:cs typeface="Arial"/>
              </a:rPr>
              <a:t>06</a:t>
            </a:r>
          </a:p>
        </p:txBody>
      </p:sp>
      <p:sp>
        <p:nvSpPr>
          <p:cNvPr id="6" name="fit-0-box">
            <a:extLst xmlns:a="http://schemas.openxmlformats.org/drawingml/2006/main">
              <a:ext uri="{FF2B5EF4-FFF2-40B4-BE49-F238E27FC236}">
                <a16:creationId xmlns:a16="http://schemas.microsoft.com/office/drawing/2014/main" id="{B48B6302-4197-4063-B554-3F302C42120D}"/>
              </a:ext>
            </a:extLst>
          </p:cNvPr>
          <p:cNvSpPr>
            <a:spLocks xmlns:a="http://schemas.openxmlformats.org/drawingml/2006/main" noGrp="1"/>
          </p:cNvSpPr>
          <p:nvPr/>
        </p:nvSpPr>
        <p:spPr>
          <a:xfrm xmlns:a="http://schemas.openxmlformats.org/drawingml/2006/main">
            <a:off x="609600" y="1524000"/>
            <a:ext cx="3429000" cy="3619500"/>
          </a:xfrm>
          <a:prstGeom xmlns:a="http://schemas.openxmlformats.org/drawingml/2006/main" prst="roundRect">
            <a:avLst>
              <a:gd name="adj" fmla="val 3333"/>
            </a:avLst>
          </a:prstGeom>
          <a:solidFill xmlns:a="http://schemas.openxmlformats.org/drawingml/2006/main">
            <a:srgbClr val="07583F"/>
          </a:solidFill>
          <a:ln xmlns:a="http://schemas.openxmlformats.org/drawingml/2006/main" w="0">
            <a:noFill/>
          </a:ln>
        </p:spPr>
      </p:sp>
      <p:sp>
        <p:nvSpPr>
          <p:cNvPr id="7" name="fit-0-heading">
            <a:extLst xmlns:a="http://schemas.openxmlformats.org/drawingml/2006/main">
              <a:ext uri="{FF2B5EF4-FFF2-40B4-BE49-F238E27FC236}">
                <a16:creationId xmlns:a16="http://schemas.microsoft.com/office/drawing/2014/main" id="{48D7A2B0-799D-48A4-BC82-562CC455A9FA}"/>
              </a:ext>
            </a:extLst>
          </p:cNvPr>
          <p:cNvSpPr>
            <a:spLocks xmlns:a="http://schemas.openxmlformats.org/drawingml/2006/main" noGrp="1"/>
          </p:cNvSpPr>
          <p:nvPr/>
        </p:nvSpPr>
        <p:spPr>
          <a:xfrm xmlns:a="http://schemas.openxmlformats.org/drawingml/2006/main">
            <a:off x="819150" y="1714500"/>
            <a:ext cx="30099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500" b="1">
                <a:solidFill>
                  <a:srgbClr val="FFFFFF"/>
                </a:solidFill>
                <a:latin typeface="Arial"/>
                <a:ea typeface="Arial"/>
                <a:cs typeface="Arial"/>
              </a:defRPr>
            </a:defPPr>
          </a:lstStyle>
          <a:p xmlns:a="http://schemas.openxmlformats.org/drawingml/2006/main">
            <a:pPr>
              <a:defRPr sz="1500" b="1">
                <a:solidFill>
                  <a:srgbClr val="FFFFFF"/>
                </a:solidFill>
                <a:latin typeface="Arial"/>
                <a:ea typeface="Arial"/>
                <a:cs typeface="Arial"/>
              </a:defRPr>
            </a:pPr>
            <a:r>
              <a:rPr sz="1500" b="1">
                <a:solidFill>
                  <a:srgbClr val="FFFFFF"/>
                </a:solidFill>
                <a:latin typeface="Arial"/>
                <a:ea typeface="Arial"/>
                <a:cs typeface="Arial"/>
              </a:rPr>
              <a:t>End-use living</a:t>
            </a:r>
          </a:p>
        </p:txBody>
      </p:sp>
      <p:sp>
        <p:nvSpPr>
          <p:cNvPr id="8" name="fit-0-body">
            <a:extLst xmlns:a="http://schemas.openxmlformats.org/drawingml/2006/main">
              <a:ext uri="{FF2B5EF4-FFF2-40B4-BE49-F238E27FC236}">
                <a16:creationId xmlns:a16="http://schemas.microsoft.com/office/drawing/2014/main" id="{34B5CFAF-6A02-4803-93D8-F283F09717AB}"/>
              </a:ext>
            </a:extLst>
          </p:cNvPr>
          <p:cNvSpPr>
            <a:spLocks xmlns:a="http://schemas.openxmlformats.org/drawingml/2006/main" noGrp="1"/>
          </p:cNvSpPr>
          <p:nvPr/>
        </p:nvSpPr>
        <p:spPr>
          <a:xfrm xmlns:a="http://schemas.openxmlformats.org/drawingml/2006/main">
            <a:off x="819150" y="2133600"/>
            <a:ext cx="3009900" cy="2838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a:solidFill>
                  <a:srgbClr val="FFFFFF"/>
                </a:solidFill>
                <a:latin typeface="Arial"/>
                <a:ea typeface="Arial"/>
                <a:cs typeface="Arial"/>
              </a:defRPr>
            </a:defPPr>
          </a:lstStyle>
          <a:p xmlns:a="http://schemas.openxmlformats.org/drawingml/2006/main">
            <a:pPr>
              <a:defRPr sz="1200">
                <a:solidFill>
                  <a:srgbClr val="FFFFFF"/>
                </a:solidFill>
                <a:latin typeface="Arial"/>
                <a:ea typeface="Arial"/>
                <a:cs typeface="Arial"/>
              </a:defRPr>
            </a:pPr>
            <a:r>
              <a:rPr sz="1200">
                <a:solidFill>
                  <a:srgbClr val="FFFFFF"/>
                </a:solidFill>
                <a:latin typeface="Arial"/>
                <a:ea typeface="Arial"/>
                <a:cs typeface="Arial"/>
              </a:rPr>
              <a:t>A spacious estate setting with daily-life, recreation, worship, education, and retail components.</a:t>
            </a:r>
          </a:p>
        </p:txBody>
      </p:sp>
      <p:sp>
        <p:nvSpPr>
          <p:cNvPr id="9" name="fit-1-box">
            <a:extLst xmlns:a="http://schemas.openxmlformats.org/drawingml/2006/main">
              <a:ext uri="{FF2B5EF4-FFF2-40B4-BE49-F238E27FC236}">
                <a16:creationId xmlns:a16="http://schemas.microsoft.com/office/drawing/2014/main" id="{8991549D-0726-472A-851B-A7271F130DF8}"/>
              </a:ext>
            </a:extLst>
          </p:cNvPr>
          <p:cNvSpPr>
            <a:spLocks xmlns:a="http://schemas.openxmlformats.org/drawingml/2006/main" noGrp="1"/>
          </p:cNvSpPr>
          <p:nvPr/>
        </p:nvSpPr>
        <p:spPr>
          <a:xfrm xmlns:a="http://schemas.openxmlformats.org/drawingml/2006/main">
            <a:off x="4343400" y="1524000"/>
            <a:ext cx="3429000" cy="3619500"/>
          </a:xfrm>
          <a:prstGeom xmlns:a="http://schemas.openxmlformats.org/drawingml/2006/main" prst="roundRect">
            <a:avLst>
              <a:gd name="adj" fmla="val 3333"/>
            </a:avLst>
          </a:prstGeom>
          <a:solidFill xmlns:a="http://schemas.openxmlformats.org/drawingml/2006/main">
            <a:srgbClr val="F2F6F4"/>
          </a:solidFill>
          <a:ln xmlns:a="http://schemas.openxmlformats.org/drawingml/2006/main" w="0">
            <a:noFill/>
          </a:ln>
        </p:spPr>
      </p:sp>
      <p:sp>
        <p:nvSpPr>
          <p:cNvPr id="10" name="fit-1-heading">
            <a:extLst xmlns:a="http://schemas.openxmlformats.org/drawingml/2006/main">
              <a:ext uri="{FF2B5EF4-FFF2-40B4-BE49-F238E27FC236}">
                <a16:creationId xmlns:a16="http://schemas.microsoft.com/office/drawing/2014/main" id="{5FF42990-7308-4B04-B160-3A591C592546}"/>
              </a:ext>
            </a:extLst>
          </p:cNvPr>
          <p:cNvSpPr>
            <a:spLocks xmlns:a="http://schemas.openxmlformats.org/drawingml/2006/main" noGrp="1"/>
          </p:cNvSpPr>
          <p:nvPr/>
        </p:nvSpPr>
        <p:spPr>
          <a:xfrm xmlns:a="http://schemas.openxmlformats.org/drawingml/2006/main">
            <a:off x="4552950" y="1714500"/>
            <a:ext cx="30099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500" b="1">
                <a:solidFill>
                  <a:srgbClr val="004B37"/>
                </a:solidFill>
                <a:latin typeface="Arial"/>
                <a:ea typeface="Arial"/>
                <a:cs typeface="Arial"/>
              </a:defRPr>
            </a:defPPr>
          </a:lstStyle>
          <a:p xmlns:a="http://schemas.openxmlformats.org/drawingml/2006/main">
            <a:pPr>
              <a:defRPr sz="1500" b="1">
                <a:solidFill>
                  <a:srgbClr val="004B37"/>
                </a:solidFill>
                <a:latin typeface="Arial"/>
                <a:ea typeface="Arial"/>
                <a:cs typeface="Arial"/>
              </a:defRPr>
            </a:pPr>
            <a:r>
              <a:rPr sz="1500" b="1">
                <a:solidFill>
                  <a:srgbClr val="004B37"/>
                </a:solidFill>
                <a:latin typeface="Arial"/>
                <a:ea typeface="Arial"/>
                <a:cs typeface="Arial"/>
              </a:rPr>
              <a:t>Family planning</a:t>
            </a:r>
          </a:p>
        </p:txBody>
      </p:sp>
      <p:sp>
        <p:nvSpPr>
          <p:cNvPr id="11" name="fit-1-body">
            <a:extLst xmlns:a="http://schemas.openxmlformats.org/drawingml/2006/main">
              <a:ext uri="{FF2B5EF4-FFF2-40B4-BE49-F238E27FC236}">
                <a16:creationId xmlns:a16="http://schemas.microsoft.com/office/drawing/2014/main" id="{ACBAF740-DEBD-4201-B6C0-0BE42E41B82D}"/>
              </a:ext>
            </a:extLst>
          </p:cNvPr>
          <p:cNvSpPr>
            <a:spLocks xmlns:a="http://schemas.openxmlformats.org/drawingml/2006/main" noGrp="1"/>
          </p:cNvSpPr>
          <p:nvPr/>
        </p:nvSpPr>
        <p:spPr>
          <a:xfrm xmlns:a="http://schemas.openxmlformats.org/drawingml/2006/main">
            <a:off x="4552950" y="2133600"/>
            <a:ext cx="3009900" cy="2838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a:solidFill>
                  <a:srgbClr val="26342F"/>
                </a:solidFill>
                <a:latin typeface="Arial"/>
                <a:ea typeface="Arial"/>
                <a:cs typeface="Arial"/>
              </a:defRPr>
            </a:defPPr>
          </a:lstStyle>
          <a:p xmlns:a="http://schemas.openxmlformats.org/drawingml/2006/main">
            <a:pPr>
              <a:defRPr sz="1200">
                <a:solidFill>
                  <a:srgbClr val="26342F"/>
                </a:solidFill>
                <a:latin typeface="Arial"/>
                <a:ea typeface="Arial"/>
                <a:cs typeface="Arial"/>
              </a:defRPr>
            </a:pPr>
            <a:r>
              <a:rPr sz="1200">
                <a:solidFill>
                  <a:srgbClr val="26342F"/>
                </a:solidFill>
                <a:latin typeface="Arial"/>
                <a:ea typeface="Arial"/>
                <a:cs typeface="Arial"/>
              </a:rPr>
              <a:t>Multiple house sizes allow buyers to match bedroom needs, lot size, and future space requirements.</a:t>
            </a:r>
          </a:p>
        </p:txBody>
      </p:sp>
      <p:sp>
        <p:nvSpPr>
          <p:cNvPr id="12" name="fit-2-box">
            <a:extLst xmlns:a="http://schemas.openxmlformats.org/drawingml/2006/main">
              <a:ext uri="{FF2B5EF4-FFF2-40B4-BE49-F238E27FC236}">
                <a16:creationId xmlns:a16="http://schemas.microsoft.com/office/drawing/2014/main" id="{AF81652B-4D21-49F4-A3C5-FC39CD4BE7BC}"/>
              </a:ext>
            </a:extLst>
          </p:cNvPr>
          <p:cNvSpPr>
            <a:spLocks xmlns:a="http://schemas.openxmlformats.org/drawingml/2006/main" noGrp="1"/>
          </p:cNvSpPr>
          <p:nvPr/>
        </p:nvSpPr>
        <p:spPr>
          <a:xfrm xmlns:a="http://schemas.openxmlformats.org/drawingml/2006/main">
            <a:off x="8077200" y="1524000"/>
            <a:ext cx="3429000" cy="3619500"/>
          </a:xfrm>
          <a:prstGeom xmlns:a="http://schemas.openxmlformats.org/drawingml/2006/main" prst="roundRect">
            <a:avLst>
              <a:gd name="adj" fmla="val 3333"/>
            </a:avLst>
          </a:prstGeom>
          <a:solidFill xmlns:a="http://schemas.openxmlformats.org/drawingml/2006/main">
            <a:srgbClr val="F2F6F4"/>
          </a:solidFill>
          <a:ln xmlns:a="http://schemas.openxmlformats.org/drawingml/2006/main" w="0">
            <a:noFill/>
          </a:ln>
        </p:spPr>
      </p:sp>
      <p:sp>
        <p:nvSpPr>
          <p:cNvPr id="13" name="fit-2-heading">
            <a:extLst xmlns:a="http://schemas.openxmlformats.org/drawingml/2006/main">
              <a:ext uri="{FF2B5EF4-FFF2-40B4-BE49-F238E27FC236}">
                <a16:creationId xmlns:a16="http://schemas.microsoft.com/office/drawing/2014/main" id="{22E848A8-9F2C-48EC-8C7E-97BCE69382A2}"/>
              </a:ext>
            </a:extLst>
          </p:cNvPr>
          <p:cNvSpPr>
            <a:spLocks xmlns:a="http://schemas.openxmlformats.org/drawingml/2006/main" noGrp="1"/>
          </p:cNvSpPr>
          <p:nvPr/>
        </p:nvSpPr>
        <p:spPr>
          <a:xfrm xmlns:a="http://schemas.openxmlformats.org/drawingml/2006/main">
            <a:off x="8286750" y="1714500"/>
            <a:ext cx="30099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500" b="1">
                <a:solidFill>
                  <a:srgbClr val="004B37"/>
                </a:solidFill>
                <a:latin typeface="Arial"/>
                <a:ea typeface="Arial"/>
                <a:cs typeface="Arial"/>
              </a:defRPr>
            </a:defPPr>
          </a:lstStyle>
          <a:p xmlns:a="http://schemas.openxmlformats.org/drawingml/2006/main">
            <a:pPr>
              <a:defRPr sz="1500" b="1">
                <a:solidFill>
                  <a:srgbClr val="004B37"/>
                </a:solidFill>
                <a:latin typeface="Arial"/>
                <a:ea typeface="Arial"/>
                <a:cs typeface="Arial"/>
              </a:defRPr>
            </a:pPr>
            <a:r>
              <a:rPr sz="1500" b="1">
                <a:solidFill>
                  <a:srgbClr val="004B37"/>
                </a:solidFill>
                <a:latin typeface="Arial"/>
                <a:ea typeface="Arial"/>
                <a:cs typeface="Arial"/>
              </a:rPr>
              <a:t>Long-horizon ownership</a:t>
            </a:r>
          </a:p>
        </p:txBody>
      </p:sp>
      <p:sp>
        <p:nvSpPr>
          <p:cNvPr id="14" name="fit-2-body">
            <a:extLst xmlns:a="http://schemas.openxmlformats.org/drawingml/2006/main">
              <a:ext uri="{FF2B5EF4-FFF2-40B4-BE49-F238E27FC236}">
                <a16:creationId xmlns:a16="http://schemas.microsoft.com/office/drawing/2014/main" id="{7714E78C-D6A9-428B-B88C-55BCE05F6A0E}"/>
              </a:ext>
            </a:extLst>
          </p:cNvPr>
          <p:cNvSpPr>
            <a:spLocks xmlns:a="http://schemas.openxmlformats.org/drawingml/2006/main" noGrp="1"/>
          </p:cNvSpPr>
          <p:nvPr/>
        </p:nvSpPr>
        <p:spPr>
          <a:xfrm xmlns:a="http://schemas.openxmlformats.org/drawingml/2006/main">
            <a:off x="8286750" y="2133600"/>
            <a:ext cx="3009900" cy="2838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a:solidFill>
                  <a:srgbClr val="26342F"/>
                </a:solidFill>
                <a:latin typeface="Arial"/>
                <a:ea typeface="Arial"/>
                <a:cs typeface="Arial"/>
              </a:defRPr>
            </a:defPPr>
          </a:lstStyle>
          <a:p xmlns:a="http://schemas.openxmlformats.org/drawingml/2006/main">
            <a:pPr>
              <a:defRPr sz="1200">
                <a:solidFill>
                  <a:srgbClr val="26342F"/>
                </a:solidFill>
                <a:latin typeface="Arial"/>
                <a:ea typeface="Arial"/>
                <a:cs typeface="Arial"/>
              </a:defRPr>
            </a:pPr>
            <a:r>
              <a:rPr sz="1200">
                <a:solidFill>
                  <a:srgbClr val="26342F"/>
                </a:solidFill>
                <a:latin typeface="Arial"/>
                <a:ea typeface="Arial"/>
                <a:cs typeface="Arial"/>
              </a:rPr>
              <a:t>Aguinaldo Highway frontage and a mature estate program support a long-term ownership story.</a:t>
            </a:r>
          </a:p>
        </p:txBody>
      </p:sp>
      <p:sp>
        <p:nvSpPr>
          <p:cNvPr id="15" name="fit-note">
            <a:extLst xmlns:a="http://schemas.openxmlformats.org/drawingml/2006/main">
              <a:ext uri="{FF2B5EF4-FFF2-40B4-BE49-F238E27FC236}">
                <a16:creationId xmlns:a16="http://schemas.microsoft.com/office/drawing/2014/main" id="{2AC39825-9403-48E1-9731-AEBF803FBEBA}"/>
              </a:ext>
            </a:extLst>
          </p:cNvPr>
          <p:cNvSpPr>
            <a:spLocks xmlns:a="http://schemas.openxmlformats.org/drawingml/2006/main" noGrp="1"/>
          </p:cNvSpPr>
          <p:nvPr/>
        </p:nvSpPr>
        <p:spPr>
          <a:xfrm xmlns:a="http://schemas.openxmlformats.org/drawingml/2006/main">
            <a:off x="1257300" y="5476875"/>
            <a:ext cx="96202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350" b="1">
                <a:solidFill>
                  <a:srgbClr val="004B37"/>
                </a:solidFill>
                <a:latin typeface="Arial"/>
                <a:ea typeface="Arial"/>
                <a:cs typeface="Arial"/>
              </a:defRPr>
            </a:defPPr>
          </a:lstStyle>
          <a:p xmlns:a="http://schemas.openxmlformats.org/drawingml/2006/main">
            <a:pPr>
              <a:defRPr sz="1350" b="1">
                <a:solidFill>
                  <a:srgbClr val="004B37"/>
                </a:solidFill>
                <a:latin typeface="Arial"/>
                <a:ea typeface="Arial"/>
                <a:cs typeface="Arial"/>
              </a:defRPr>
            </a:pPr>
            <a:r>
              <a:rPr sz="1350" b="1">
                <a:solidFill>
                  <a:srgbClr val="004B37"/>
                </a:solidFill>
                <a:latin typeface="Arial"/>
                <a:ea typeface="Arial"/>
                <a:cs typeface="Arial"/>
              </a:rPr>
              <a:t>Use the next conversation to match the buyer’s preferred lot, house size, monthly budget, and timing.</a:t>
            </a:r>
          </a:p>
        </p:txBody>
      </p:sp>
    </p:spTree>
    <p:extLst>
      <p:ext uri="{BB962C8B-B14F-4D97-AF65-F5344CB8AC3E}">
        <p14:creationId xmlns:p14="http://schemas.microsoft.com/office/powerpoint/2010/main" val="343272927"/>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2" name="title-7">
            <a:extLst xmlns:a="http://schemas.openxmlformats.org/drawingml/2006/main">
              <a:ext uri="{FF2B5EF4-FFF2-40B4-BE49-F238E27FC236}">
                <a16:creationId xmlns:a16="http://schemas.microsoft.com/office/drawing/2014/main" id="{70597B8F-7AC8-4EF8-B112-EEBAED13269E}"/>
              </a:ext>
            </a:extLst>
          </p:cNvPr>
          <p:cNvSpPr>
            <a:spLocks xmlns:a="http://schemas.openxmlformats.org/drawingml/2006/main" noGrp="1"/>
          </p:cNvSpPr>
          <p:nvPr/>
        </p:nvSpPr>
        <p:spPr>
          <a:xfrm xmlns:a="http://schemas.openxmlformats.org/drawingml/2006/main">
            <a:off x="609600" y="361950"/>
            <a:ext cx="106680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550" b="1">
                <a:solidFill>
                  <a:srgbClr val="004B37"/>
                </a:solidFill>
                <a:latin typeface="Arial"/>
                <a:ea typeface="Arial"/>
                <a:cs typeface="Arial"/>
              </a:defRPr>
            </a:defPPr>
          </a:lstStyle>
          <a:p xmlns:a="http://schemas.openxmlformats.org/drawingml/2006/main">
            <a:pPr>
              <a:defRPr sz="2550" b="1">
                <a:solidFill>
                  <a:srgbClr val="004B37"/>
                </a:solidFill>
                <a:latin typeface="Arial"/>
                <a:ea typeface="Arial"/>
                <a:cs typeface="Arial"/>
              </a:defRPr>
            </a:pPr>
            <a:r>
              <a:rPr sz="2550" b="1">
                <a:solidFill>
                  <a:srgbClr val="004B37"/>
                </a:solidFill>
                <a:latin typeface="Arial"/>
                <a:ea typeface="Arial"/>
                <a:cs typeface="Arial"/>
              </a:rPr>
              <a:t>Amenities and community features</a:t>
            </a:r>
          </a:p>
        </p:txBody>
      </p:sp>
      <p:sp>
        <p:nvSpPr>
          <p:cNvPr id="2" name="accent-7">
            <a:extLst xmlns:a="http://schemas.openxmlformats.org/drawingml/2006/main">
              <a:ext uri="{FF2B5EF4-FFF2-40B4-BE49-F238E27FC236}">
                <a16:creationId xmlns:a16="http://schemas.microsoft.com/office/drawing/2014/main" id="{74A57CE8-E9C6-4566-B390-13F48B5F85A0}"/>
              </a:ext>
            </a:extLst>
          </p:cNvPr>
          <p:cNvSpPr>
            <a:spLocks xmlns:a="http://schemas.openxmlformats.org/drawingml/2006/main" noGrp="1"/>
          </p:cNvSpPr>
          <p:nvPr/>
        </p:nvSpPr>
        <p:spPr>
          <a:xfrm xmlns:a="http://schemas.openxmlformats.org/drawingml/2006/main">
            <a:off x="609600" y="971550"/>
            <a:ext cx="685800" cy="47625"/>
          </a:xfrm>
          <a:prstGeom xmlns:a="http://schemas.openxmlformats.org/drawingml/2006/main" prst="rect">
            <a:avLst/>
          </a:prstGeom>
          <a:solidFill xmlns:a="http://schemas.openxmlformats.org/drawingml/2006/main">
            <a:srgbClr val="F47A20"/>
          </a:solidFill>
          <a:ln xmlns:a="http://schemas.openxmlformats.org/drawingml/2006/main" w="0">
            <a:noFill/>
          </a:ln>
        </p:spPr>
      </p:sp>
      <p:sp>
        <p:nvSpPr>
          <p:cNvPr id="3" name="subtitle-7">
            <a:extLst xmlns:a="http://schemas.openxmlformats.org/drawingml/2006/main">
              <a:ext uri="{FF2B5EF4-FFF2-40B4-BE49-F238E27FC236}">
                <a16:creationId xmlns:a16="http://schemas.microsoft.com/office/drawing/2014/main" id="{4C54F71E-0FA5-4DB1-B9D3-A8122CE8BD99}"/>
              </a:ext>
            </a:extLst>
          </p:cNvPr>
          <p:cNvSpPr>
            <a:spLocks xmlns:a="http://schemas.openxmlformats.org/drawingml/2006/main" noGrp="1"/>
          </p:cNvSpPr>
          <p:nvPr/>
        </p:nvSpPr>
        <p:spPr>
          <a:xfrm xmlns:a="http://schemas.openxmlformats.org/drawingml/2006/main">
            <a:off x="1466850" y="800100"/>
            <a:ext cx="9810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75">
                <a:solidFill>
                  <a:srgbClr val="66736E"/>
                </a:solidFill>
                <a:latin typeface="Arial"/>
                <a:ea typeface="Arial"/>
                <a:cs typeface="Arial"/>
              </a:defRPr>
            </a:defPPr>
          </a:lstStyle>
          <a:p xmlns:a="http://schemas.openxmlformats.org/drawingml/2006/main">
            <a:pPr>
              <a:defRPr sz="1275">
                <a:solidFill>
                  <a:srgbClr val="66736E"/>
                </a:solidFill>
                <a:latin typeface="Arial"/>
                <a:ea typeface="Arial"/>
                <a:cs typeface="Arial"/>
              </a:defRPr>
            </a:pPr>
            <a:r>
              <a:rPr sz="1275">
                <a:solidFill>
                  <a:srgbClr val="66736E"/>
                </a:solidFill>
                <a:latin typeface="Arial"/>
                <a:ea typeface="Arial"/>
                <a:cs typeface="Arial"/>
              </a:rPr>
              <a:t>What residents can expect inside the development</a:t>
            </a:r>
          </a:p>
        </p:txBody>
      </p:sp>
      <p:sp>
        <p:nvSpPr>
          <p:cNvPr id="4" name="footer-project-7">
            <a:extLst xmlns:a="http://schemas.openxmlformats.org/drawingml/2006/main">
              <a:ext uri="{FF2B5EF4-FFF2-40B4-BE49-F238E27FC236}">
                <a16:creationId xmlns:a16="http://schemas.microsoft.com/office/drawing/2014/main" id="{80A18C34-7EC4-40C0-A3D3-C842F1527151}"/>
              </a:ext>
            </a:extLst>
          </p:cNvPr>
          <p:cNvSpPr>
            <a:spLocks xmlns:a="http://schemas.openxmlformats.org/drawingml/2006/main" noGrp="1"/>
          </p:cNvSpPr>
          <p:nvPr/>
        </p:nvSpPr>
        <p:spPr>
          <a:xfrm xmlns:a="http://schemas.openxmlformats.org/drawingml/2006/main">
            <a:off x="609600" y="6515100"/>
            <a:ext cx="37147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750">
                <a:solidFill>
                  <a:srgbClr val="66736E"/>
                </a:solidFill>
                <a:latin typeface="Arial"/>
                <a:ea typeface="Arial"/>
                <a:cs typeface="Arial"/>
              </a:defRPr>
            </a:defPPr>
          </a:lstStyle>
          <a:p xmlns:a="http://schemas.openxmlformats.org/drawingml/2006/main">
            <a:pPr>
              <a:defRPr sz="750">
                <a:solidFill>
                  <a:srgbClr val="66736E"/>
                </a:solidFill>
                <a:latin typeface="Arial"/>
                <a:ea typeface="Arial"/>
                <a:cs typeface="Arial"/>
              </a:defRPr>
            </a:pPr>
            <a:r>
              <a:rPr sz="750">
                <a:solidFill>
                  <a:srgbClr val="66736E"/>
                </a:solidFill>
                <a:latin typeface="Arial"/>
                <a:ea typeface="Arial"/>
                <a:cs typeface="Arial"/>
              </a:rPr>
              <a:t>MetroGate Silang Estates</a:t>
            </a:r>
          </a:p>
        </p:txBody>
      </p:sp>
      <p:sp>
        <p:nvSpPr>
          <p:cNvPr id="5" name="footer-number-7">
            <a:extLst xmlns:a="http://schemas.openxmlformats.org/drawingml/2006/main">
              <a:ext uri="{FF2B5EF4-FFF2-40B4-BE49-F238E27FC236}">
                <a16:creationId xmlns:a16="http://schemas.microsoft.com/office/drawing/2014/main" id="{2DEBDE6E-5083-4BE2-88AF-ED221E5AB251}"/>
              </a:ext>
            </a:extLst>
          </p:cNvPr>
          <p:cNvSpPr>
            <a:spLocks xmlns:a="http://schemas.openxmlformats.org/drawingml/2006/main" noGrp="1"/>
          </p:cNvSpPr>
          <p:nvPr/>
        </p:nvSpPr>
        <p:spPr>
          <a:xfrm xmlns:a="http://schemas.openxmlformats.org/drawingml/2006/main">
            <a:off x="11001375" y="6515100"/>
            <a:ext cx="5715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750">
                <a:solidFill>
                  <a:srgbClr val="66736E"/>
                </a:solidFill>
                <a:latin typeface="Arial"/>
                <a:ea typeface="Arial"/>
                <a:cs typeface="Arial"/>
              </a:defRPr>
            </a:defPPr>
          </a:lstStyle>
          <a:p xmlns:a="http://schemas.openxmlformats.org/drawingml/2006/main">
            <a:pPr>
              <a:defRPr sz="750">
                <a:solidFill>
                  <a:srgbClr val="66736E"/>
                </a:solidFill>
                <a:latin typeface="Arial"/>
                <a:ea typeface="Arial"/>
                <a:cs typeface="Arial"/>
              </a:defRPr>
            </a:pPr>
            <a:r>
              <a:rPr sz="750">
                <a:solidFill>
                  <a:srgbClr val="66736E"/>
                </a:solidFill>
                <a:latin typeface="Arial"/>
                <a:ea typeface="Arial"/>
                <a:cs typeface="Arial"/>
              </a:rPr>
              <a:t>07</a:t>
            </a:r>
          </a:p>
        </p:txBody>
      </p:sp>
      <p:pic>
        <p:nvPicPr>
          <p:cNvPr id="6" name="">
            <a:extLst xmlns:a="http://schemas.openxmlformats.org/drawingml/2006/main">
              <a:ext uri="{FF2B5EF4-FFF2-40B4-BE49-F238E27FC236}">
                <a16:creationId xmlns:a16="http://schemas.microsoft.com/office/drawing/2014/main" id="{B8358505-DCC1-4436-BED6-790C85192697}"/>
              </a:ext>
            </a:extLst>
          </p:cNvPr>
          <p:cNvPicPr>
            <a:picLocks xmlns:a="http://schemas.openxmlformats.org/drawingml/2006/main" noChangeAspect="1"/>
          </p:cNvPicPr>
          <p:nvPr/>
        </p:nvPicPr>
        <p:blipFill>
          <a:blip xmlns:r="http://schemas.openxmlformats.org/officeDocument/2006/relationships" xmlns:a="http://schemas.openxmlformats.org/drawingml/2006/main" r:embed="R7617e02ddac14065"/>
          <a:srcRect xmlns:a="http://schemas.openxmlformats.org/drawingml/2006/main" l="0" t="904" r="0" b="904"/>
          <a:stretch xmlns:a="http://schemas.openxmlformats.org/drawingml/2006/main">
            <a:fillRect l="0" t="0" r="0" b="0"/>
          </a:stretch>
        </p:blipFill>
        <p:spPr>
          <a:xfrm xmlns:a="http://schemas.openxmlformats.org/drawingml/2006/main">
            <a:off x="609600" y="1352550"/>
            <a:ext cx="2457450" cy="1809750"/>
          </a:xfrm>
          <a:prstGeom xmlns:a="http://schemas.openxmlformats.org/drawingml/2006/main" prst="roundRect">
            <a:avLst>
              <a:gd name="adj" fmla="val 6316"/>
            </a:avLst>
          </a:prstGeom>
        </p:spPr>
      </p:pic>
      <p:pic>
        <p:nvPicPr>
          <p:cNvPr id="7" name="">
            <a:extLst xmlns:a="http://schemas.openxmlformats.org/drawingml/2006/main">
              <a:ext uri="{FF2B5EF4-FFF2-40B4-BE49-F238E27FC236}">
                <a16:creationId xmlns:a16="http://schemas.microsoft.com/office/drawing/2014/main" id="{D6189701-96A1-45CF-9907-A57915311E3C}"/>
              </a:ext>
            </a:extLst>
          </p:cNvPr>
          <p:cNvPicPr>
            <a:picLocks xmlns:a="http://schemas.openxmlformats.org/drawingml/2006/main" noChangeAspect="1"/>
          </p:cNvPicPr>
          <p:nvPr/>
        </p:nvPicPr>
        <p:blipFill>
          <a:blip xmlns:r="http://schemas.openxmlformats.org/officeDocument/2006/relationships" xmlns:a="http://schemas.openxmlformats.org/drawingml/2006/main" r:embed="R6ef70e1dc223428c"/>
          <a:srcRect xmlns:a="http://schemas.openxmlformats.org/drawingml/2006/main" l="5008" t="0" r="5008" b="0"/>
          <a:stretch xmlns:a="http://schemas.openxmlformats.org/drawingml/2006/main">
            <a:fillRect l="0" t="0" r="0" b="0"/>
          </a:stretch>
        </p:blipFill>
        <p:spPr>
          <a:xfrm xmlns:a="http://schemas.openxmlformats.org/drawingml/2006/main">
            <a:off x="3371850" y="1352550"/>
            <a:ext cx="2457450" cy="1809750"/>
          </a:xfrm>
          <a:prstGeom xmlns:a="http://schemas.openxmlformats.org/drawingml/2006/main" prst="roundRect">
            <a:avLst>
              <a:gd name="adj" fmla="val 6316"/>
            </a:avLst>
          </a:prstGeom>
        </p:spPr>
      </p:pic>
      <p:pic>
        <p:nvPicPr>
          <p:cNvPr id="8" name="">
            <a:extLst xmlns:a="http://schemas.openxmlformats.org/drawingml/2006/main">
              <a:ext uri="{FF2B5EF4-FFF2-40B4-BE49-F238E27FC236}">
                <a16:creationId xmlns:a16="http://schemas.microsoft.com/office/drawing/2014/main" id="{A655F8FB-929A-4059-8C90-942F3790CE5B}"/>
              </a:ext>
            </a:extLst>
          </p:cNvPr>
          <p:cNvPicPr>
            <a:picLocks xmlns:a="http://schemas.openxmlformats.org/drawingml/2006/main" noChangeAspect="1"/>
          </p:cNvPicPr>
          <p:nvPr/>
        </p:nvPicPr>
        <p:blipFill>
          <a:blip xmlns:r="http://schemas.openxmlformats.org/officeDocument/2006/relationships" xmlns:a="http://schemas.openxmlformats.org/drawingml/2006/main" r:embed="R038d7883ea834cc4"/>
          <a:srcRect xmlns:a="http://schemas.openxmlformats.org/drawingml/2006/main" l="4918" t="0" r="4918" b="0"/>
          <a:stretch xmlns:a="http://schemas.openxmlformats.org/drawingml/2006/main">
            <a:fillRect l="0" t="0" r="0" b="0"/>
          </a:stretch>
        </p:blipFill>
        <p:spPr>
          <a:xfrm xmlns:a="http://schemas.openxmlformats.org/drawingml/2006/main">
            <a:off x="609600" y="3486150"/>
            <a:ext cx="2457450" cy="1809750"/>
          </a:xfrm>
          <a:prstGeom xmlns:a="http://schemas.openxmlformats.org/drawingml/2006/main" prst="roundRect">
            <a:avLst>
              <a:gd name="adj" fmla="val 6316"/>
            </a:avLst>
          </a:prstGeom>
        </p:spPr>
      </p:pic>
      <p:pic>
        <p:nvPicPr>
          <p:cNvPr id="9" name="">
            <a:extLst xmlns:a="http://schemas.openxmlformats.org/drawingml/2006/main">
              <a:ext uri="{FF2B5EF4-FFF2-40B4-BE49-F238E27FC236}">
                <a16:creationId xmlns:a16="http://schemas.microsoft.com/office/drawing/2014/main" id="{0A30D0B6-2F97-49A8-B1A6-36E2A50ADFF8}"/>
              </a:ext>
            </a:extLst>
          </p:cNvPr>
          <p:cNvPicPr>
            <a:picLocks xmlns:a="http://schemas.openxmlformats.org/drawingml/2006/main" noChangeAspect="1"/>
          </p:cNvPicPr>
          <p:nvPr/>
        </p:nvPicPr>
        <p:blipFill>
          <a:blip xmlns:r="http://schemas.openxmlformats.org/officeDocument/2006/relationships" xmlns:a="http://schemas.openxmlformats.org/drawingml/2006/main" r:embed="R97d4598e80044bc1"/>
          <a:srcRect xmlns:a="http://schemas.openxmlformats.org/drawingml/2006/main" l="4918" t="0" r="4918" b="0"/>
          <a:stretch xmlns:a="http://schemas.openxmlformats.org/drawingml/2006/main">
            <a:fillRect l="0" t="0" r="0" b="0"/>
          </a:stretch>
        </p:blipFill>
        <p:spPr>
          <a:xfrm xmlns:a="http://schemas.openxmlformats.org/drawingml/2006/main">
            <a:off x="3371850" y="3486150"/>
            <a:ext cx="2457450" cy="1809750"/>
          </a:xfrm>
          <a:prstGeom xmlns:a="http://schemas.openxmlformats.org/drawingml/2006/main" prst="roundRect">
            <a:avLst>
              <a:gd name="adj" fmla="val 6316"/>
            </a:avLst>
          </a:prstGeom>
        </p:spPr>
      </p:pic>
      <p:sp>
        <p:nvSpPr>
          <p:cNvPr id="10" name="amenities-panel">
            <a:extLst xmlns:a="http://schemas.openxmlformats.org/drawingml/2006/main">
              <a:ext uri="{FF2B5EF4-FFF2-40B4-BE49-F238E27FC236}">
                <a16:creationId xmlns:a16="http://schemas.microsoft.com/office/drawing/2014/main" id="{3134B17D-8A02-474C-A124-8899FEDBD4CC}"/>
              </a:ext>
            </a:extLst>
          </p:cNvPr>
          <p:cNvSpPr>
            <a:spLocks xmlns:a="http://schemas.openxmlformats.org/drawingml/2006/main" noGrp="1"/>
          </p:cNvSpPr>
          <p:nvPr/>
        </p:nvSpPr>
        <p:spPr>
          <a:xfrm xmlns:a="http://schemas.openxmlformats.org/drawingml/2006/main">
            <a:off x="6286500" y="1352550"/>
            <a:ext cx="5295900" cy="3943350"/>
          </a:xfrm>
          <a:prstGeom xmlns:a="http://schemas.openxmlformats.org/drawingml/2006/main" prst="roundRect">
            <a:avLst>
              <a:gd name="adj" fmla="val 2899"/>
            </a:avLst>
          </a:prstGeom>
          <a:solidFill xmlns:a="http://schemas.openxmlformats.org/drawingml/2006/main">
            <a:srgbClr val="F2F6F4"/>
          </a:solidFill>
          <a:ln xmlns:a="http://schemas.openxmlformats.org/drawingml/2006/main" w="0">
            <a:noFill/>
          </a:ln>
        </p:spPr>
      </p:sp>
      <p:sp>
        <p:nvSpPr>
          <p:cNvPr id="11" name="bullet-0">
            <a:extLst xmlns:a="http://schemas.openxmlformats.org/drawingml/2006/main">
              <a:ext uri="{FF2B5EF4-FFF2-40B4-BE49-F238E27FC236}">
                <a16:creationId xmlns:a16="http://schemas.microsoft.com/office/drawing/2014/main" id="{99D81BA7-B72C-4744-B896-EEE74AC34989}"/>
              </a:ext>
            </a:extLst>
          </p:cNvPr>
          <p:cNvSpPr>
            <a:spLocks xmlns:a="http://schemas.openxmlformats.org/drawingml/2006/main" noGrp="1"/>
          </p:cNvSpPr>
          <p:nvPr/>
        </p:nvSpPr>
        <p:spPr>
          <a:xfrm xmlns:a="http://schemas.openxmlformats.org/drawingml/2006/main">
            <a:off x="6591300" y="1657350"/>
            <a:ext cx="95250" cy="95250"/>
          </a:xfrm>
          <a:prstGeom xmlns:a="http://schemas.openxmlformats.org/drawingml/2006/main" prst="roundRect">
            <a:avLst>
              <a:gd name="adj" fmla="val 50000"/>
            </a:avLst>
          </a:prstGeom>
          <a:solidFill xmlns:a="http://schemas.openxmlformats.org/drawingml/2006/main">
            <a:srgbClr val="F47A20"/>
          </a:solidFill>
          <a:ln xmlns:a="http://schemas.openxmlformats.org/drawingml/2006/main" w="0">
            <a:noFill/>
          </a:ln>
        </p:spPr>
      </p:sp>
      <p:sp>
        <p:nvSpPr>
          <p:cNvPr id="12" name="amenity-0">
            <a:extLst xmlns:a="http://schemas.openxmlformats.org/drawingml/2006/main">
              <a:ext uri="{FF2B5EF4-FFF2-40B4-BE49-F238E27FC236}">
                <a16:creationId xmlns:a16="http://schemas.microsoft.com/office/drawing/2014/main" id="{036145D4-E4B3-4C43-8A47-53CA463B6ABA}"/>
              </a:ext>
            </a:extLst>
          </p:cNvPr>
          <p:cNvSpPr>
            <a:spLocks xmlns:a="http://schemas.openxmlformats.org/drawingml/2006/main" noGrp="1"/>
          </p:cNvSpPr>
          <p:nvPr/>
        </p:nvSpPr>
        <p:spPr>
          <a:xfrm xmlns:a="http://schemas.openxmlformats.org/drawingml/2006/main">
            <a:off x="6838950" y="1552575"/>
            <a:ext cx="21526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163" b="1">
                <a:solidFill>
                  <a:srgbClr val="004B37"/>
                </a:solidFill>
                <a:latin typeface="Arial"/>
                <a:ea typeface="Arial"/>
                <a:cs typeface="Arial"/>
              </a:defRPr>
            </a:defPPr>
          </a:lstStyle>
          <a:p xmlns:a="http://schemas.openxmlformats.org/drawingml/2006/main">
            <a:pPr>
              <a:defRPr sz="1163" b="1">
                <a:solidFill>
                  <a:srgbClr val="004B37"/>
                </a:solidFill>
                <a:latin typeface="Arial"/>
                <a:ea typeface="Arial"/>
                <a:cs typeface="Arial"/>
              </a:defRPr>
            </a:pPr>
            <a:r>
              <a:rPr sz="1163" b="1">
                <a:solidFill>
                  <a:srgbClr val="004B37"/>
                </a:solidFill>
                <a:latin typeface="Arial"/>
                <a:ea typeface="Arial"/>
                <a:cs typeface="Arial"/>
              </a:rPr>
              <a:t>Grand clubhouse</a:t>
            </a:r>
          </a:p>
        </p:txBody>
      </p:sp>
      <p:sp>
        <p:nvSpPr>
          <p:cNvPr id="13" name="bullet-1">
            <a:extLst xmlns:a="http://schemas.openxmlformats.org/drawingml/2006/main">
              <a:ext uri="{FF2B5EF4-FFF2-40B4-BE49-F238E27FC236}">
                <a16:creationId xmlns:a16="http://schemas.microsoft.com/office/drawing/2014/main" id="{856DD5F8-CE01-4EBB-80E9-C477321DF3E1}"/>
              </a:ext>
            </a:extLst>
          </p:cNvPr>
          <p:cNvSpPr>
            <a:spLocks xmlns:a="http://schemas.openxmlformats.org/drawingml/2006/main" noGrp="1"/>
          </p:cNvSpPr>
          <p:nvPr/>
        </p:nvSpPr>
        <p:spPr>
          <a:xfrm xmlns:a="http://schemas.openxmlformats.org/drawingml/2006/main">
            <a:off x="6591300" y="2266950"/>
            <a:ext cx="95250" cy="95250"/>
          </a:xfrm>
          <a:prstGeom xmlns:a="http://schemas.openxmlformats.org/drawingml/2006/main" prst="roundRect">
            <a:avLst>
              <a:gd name="adj" fmla="val 50000"/>
            </a:avLst>
          </a:prstGeom>
          <a:solidFill xmlns:a="http://schemas.openxmlformats.org/drawingml/2006/main">
            <a:srgbClr val="F47A20"/>
          </a:solidFill>
          <a:ln xmlns:a="http://schemas.openxmlformats.org/drawingml/2006/main" w="0">
            <a:noFill/>
          </a:ln>
        </p:spPr>
      </p:sp>
      <p:sp>
        <p:nvSpPr>
          <p:cNvPr id="14" name="amenity-1">
            <a:extLst xmlns:a="http://schemas.openxmlformats.org/drawingml/2006/main">
              <a:ext uri="{FF2B5EF4-FFF2-40B4-BE49-F238E27FC236}">
                <a16:creationId xmlns:a16="http://schemas.microsoft.com/office/drawing/2014/main" id="{5135EBCF-CFAE-4440-BA0F-F42F0C2D4E80}"/>
              </a:ext>
            </a:extLst>
          </p:cNvPr>
          <p:cNvSpPr>
            <a:spLocks xmlns:a="http://schemas.openxmlformats.org/drawingml/2006/main" noGrp="1"/>
          </p:cNvSpPr>
          <p:nvPr/>
        </p:nvSpPr>
        <p:spPr>
          <a:xfrm xmlns:a="http://schemas.openxmlformats.org/drawingml/2006/main">
            <a:off x="6838950" y="2162175"/>
            <a:ext cx="21526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163" b="1">
                <a:solidFill>
                  <a:srgbClr val="004B37"/>
                </a:solidFill>
                <a:latin typeface="Arial"/>
                <a:ea typeface="Arial"/>
                <a:cs typeface="Arial"/>
              </a:defRPr>
            </a:defPPr>
          </a:lstStyle>
          <a:p xmlns:a="http://schemas.openxmlformats.org/drawingml/2006/main">
            <a:pPr>
              <a:defRPr sz="1163" b="1">
                <a:solidFill>
                  <a:srgbClr val="004B37"/>
                </a:solidFill>
                <a:latin typeface="Arial"/>
                <a:ea typeface="Arial"/>
                <a:cs typeface="Arial"/>
              </a:defRPr>
            </a:pPr>
            <a:r>
              <a:rPr sz="1163" b="1">
                <a:solidFill>
                  <a:srgbClr val="004B37"/>
                </a:solidFill>
                <a:latin typeface="Arial"/>
                <a:ea typeface="Arial"/>
                <a:cs typeface="Arial"/>
              </a:rPr>
              <a:t>Jungle pool</a:t>
            </a:r>
          </a:p>
        </p:txBody>
      </p:sp>
      <p:sp>
        <p:nvSpPr>
          <p:cNvPr id="15" name="bullet-2">
            <a:extLst xmlns:a="http://schemas.openxmlformats.org/drawingml/2006/main">
              <a:ext uri="{FF2B5EF4-FFF2-40B4-BE49-F238E27FC236}">
                <a16:creationId xmlns:a16="http://schemas.microsoft.com/office/drawing/2014/main" id="{D7C5EF74-7A5C-4865-AFBF-0115A41B30F0}"/>
              </a:ext>
            </a:extLst>
          </p:cNvPr>
          <p:cNvSpPr>
            <a:spLocks xmlns:a="http://schemas.openxmlformats.org/drawingml/2006/main" noGrp="1"/>
          </p:cNvSpPr>
          <p:nvPr/>
        </p:nvSpPr>
        <p:spPr>
          <a:xfrm xmlns:a="http://schemas.openxmlformats.org/drawingml/2006/main">
            <a:off x="6591300" y="2876550"/>
            <a:ext cx="95250" cy="95250"/>
          </a:xfrm>
          <a:prstGeom xmlns:a="http://schemas.openxmlformats.org/drawingml/2006/main" prst="roundRect">
            <a:avLst>
              <a:gd name="adj" fmla="val 50000"/>
            </a:avLst>
          </a:prstGeom>
          <a:solidFill xmlns:a="http://schemas.openxmlformats.org/drawingml/2006/main">
            <a:srgbClr val="F47A20"/>
          </a:solidFill>
          <a:ln xmlns:a="http://schemas.openxmlformats.org/drawingml/2006/main" w="0">
            <a:noFill/>
          </a:ln>
        </p:spPr>
      </p:sp>
      <p:sp>
        <p:nvSpPr>
          <p:cNvPr id="16" name="amenity-2">
            <a:extLst xmlns:a="http://schemas.openxmlformats.org/drawingml/2006/main">
              <a:ext uri="{FF2B5EF4-FFF2-40B4-BE49-F238E27FC236}">
                <a16:creationId xmlns:a16="http://schemas.microsoft.com/office/drawing/2014/main" id="{966E88C0-7AB6-4023-A078-947FBB0A4F68}"/>
              </a:ext>
            </a:extLst>
          </p:cNvPr>
          <p:cNvSpPr>
            <a:spLocks xmlns:a="http://schemas.openxmlformats.org/drawingml/2006/main" noGrp="1"/>
          </p:cNvSpPr>
          <p:nvPr/>
        </p:nvSpPr>
        <p:spPr>
          <a:xfrm xmlns:a="http://schemas.openxmlformats.org/drawingml/2006/main">
            <a:off x="6838950" y="2771775"/>
            <a:ext cx="21526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163" b="1">
                <a:solidFill>
                  <a:srgbClr val="004B37"/>
                </a:solidFill>
                <a:latin typeface="Arial"/>
                <a:ea typeface="Arial"/>
                <a:cs typeface="Arial"/>
              </a:defRPr>
            </a:defPPr>
          </a:lstStyle>
          <a:p xmlns:a="http://schemas.openxmlformats.org/drawingml/2006/main">
            <a:pPr>
              <a:defRPr sz="1163" b="1">
                <a:solidFill>
                  <a:srgbClr val="004B37"/>
                </a:solidFill>
                <a:latin typeface="Arial"/>
                <a:ea typeface="Arial"/>
                <a:cs typeface="Arial"/>
              </a:defRPr>
            </a:pPr>
            <a:r>
              <a:rPr sz="1163" b="1">
                <a:solidFill>
                  <a:srgbClr val="004B37"/>
                </a:solidFill>
                <a:latin typeface="Arial"/>
                <a:ea typeface="Arial"/>
                <a:cs typeface="Arial"/>
              </a:rPr>
              <a:t>Golf driving range</a:t>
            </a:r>
          </a:p>
        </p:txBody>
      </p:sp>
      <p:sp>
        <p:nvSpPr>
          <p:cNvPr id="17" name="bullet-3">
            <a:extLst xmlns:a="http://schemas.openxmlformats.org/drawingml/2006/main">
              <a:ext uri="{FF2B5EF4-FFF2-40B4-BE49-F238E27FC236}">
                <a16:creationId xmlns:a16="http://schemas.microsoft.com/office/drawing/2014/main" id="{BCCFC4CE-60D1-4F58-B179-B2ECE5BC65EE}"/>
              </a:ext>
            </a:extLst>
          </p:cNvPr>
          <p:cNvSpPr>
            <a:spLocks xmlns:a="http://schemas.openxmlformats.org/drawingml/2006/main" noGrp="1"/>
          </p:cNvSpPr>
          <p:nvPr/>
        </p:nvSpPr>
        <p:spPr>
          <a:xfrm xmlns:a="http://schemas.openxmlformats.org/drawingml/2006/main">
            <a:off x="6591300" y="3486150"/>
            <a:ext cx="95250" cy="95250"/>
          </a:xfrm>
          <a:prstGeom xmlns:a="http://schemas.openxmlformats.org/drawingml/2006/main" prst="roundRect">
            <a:avLst>
              <a:gd name="adj" fmla="val 50000"/>
            </a:avLst>
          </a:prstGeom>
          <a:solidFill xmlns:a="http://schemas.openxmlformats.org/drawingml/2006/main">
            <a:srgbClr val="F47A20"/>
          </a:solidFill>
          <a:ln xmlns:a="http://schemas.openxmlformats.org/drawingml/2006/main" w="0">
            <a:noFill/>
          </a:ln>
        </p:spPr>
      </p:sp>
      <p:sp>
        <p:nvSpPr>
          <p:cNvPr id="18" name="amenity-3">
            <a:extLst xmlns:a="http://schemas.openxmlformats.org/drawingml/2006/main">
              <a:ext uri="{FF2B5EF4-FFF2-40B4-BE49-F238E27FC236}">
                <a16:creationId xmlns:a16="http://schemas.microsoft.com/office/drawing/2014/main" id="{DCB25100-D709-43FE-9ADE-A4EF189211AA}"/>
              </a:ext>
            </a:extLst>
          </p:cNvPr>
          <p:cNvSpPr>
            <a:spLocks xmlns:a="http://schemas.openxmlformats.org/drawingml/2006/main" noGrp="1"/>
          </p:cNvSpPr>
          <p:nvPr/>
        </p:nvSpPr>
        <p:spPr>
          <a:xfrm xmlns:a="http://schemas.openxmlformats.org/drawingml/2006/main">
            <a:off x="6838950" y="3381375"/>
            <a:ext cx="21526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163" b="1">
                <a:solidFill>
                  <a:srgbClr val="004B37"/>
                </a:solidFill>
                <a:latin typeface="Arial"/>
                <a:ea typeface="Arial"/>
                <a:cs typeface="Arial"/>
              </a:defRPr>
            </a:defPPr>
          </a:lstStyle>
          <a:p xmlns:a="http://schemas.openxmlformats.org/drawingml/2006/main">
            <a:pPr>
              <a:defRPr sz="1163" b="1">
                <a:solidFill>
                  <a:srgbClr val="004B37"/>
                </a:solidFill>
                <a:latin typeface="Arial"/>
                <a:ea typeface="Arial"/>
                <a:cs typeface="Arial"/>
              </a:defRPr>
            </a:pPr>
            <a:r>
              <a:rPr sz="1163" b="1">
                <a:solidFill>
                  <a:srgbClr val="004B37"/>
                </a:solidFill>
                <a:latin typeface="Arial"/>
                <a:ea typeface="Arial"/>
                <a:cs typeface="Arial"/>
              </a:rPr>
              <a:t>Japanese garden</a:t>
            </a:r>
          </a:p>
        </p:txBody>
      </p:sp>
      <p:sp>
        <p:nvSpPr>
          <p:cNvPr id="19" name="bullet-4">
            <a:extLst xmlns:a="http://schemas.openxmlformats.org/drawingml/2006/main">
              <a:ext uri="{FF2B5EF4-FFF2-40B4-BE49-F238E27FC236}">
                <a16:creationId xmlns:a16="http://schemas.microsoft.com/office/drawing/2014/main" id="{7C221649-ED7A-4723-A4A7-A699553A19BB}"/>
              </a:ext>
            </a:extLst>
          </p:cNvPr>
          <p:cNvSpPr>
            <a:spLocks xmlns:a="http://schemas.openxmlformats.org/drawingml/2006/main" noGrp="1"/>
          </p:cNvSpPr>
          <p:nvPr/>
        </p:nvSpPr>
        <p:spPr>
          <a:xfrm xmlns:a="http://schemas.openxmlformats.org/drawingml/2006/main">
            <a:off x="6591300" y="4095750"/>
            <a:ext cx="95250" cy="95250"/>
          </a:xfrm>
          <a:prstGeom xmlns:a="http://schemas.openxmlformats.org/drawingml/2006/main" prst="roundRect">
            <a:avLst>
              <a:gd name="adj" fmla="val 50000"/>
            </a:avLst>
          </a:prstGeom>
          <a:solidFill xmlns:a="http://schemas.openxmlformats.org/drawingml/2006/main">
            <a:srgbClr val="F47A20"/>
          </a:solidFill>
          <a:ln xmlns:a="http://schemas.openxmlformats.org/drawingml/2006/main" w="0">
            <a:noFill/>
          </a:ln>
        </p:spPr>
      </p:sp>
      <p:sp>
        <p:nvSpPr>
          <p:cNvPr id="20" name="amenity-4">
            <a:extLst xmlns:a="http://schemas.openxmlformats.org/drawingml/2006/main">
              <a:ext uri="{FF2B5EF4-FFF2-40B4-BE49-F238E27FC236}">
                <a16:creationId xmlns:a16="http://schemas.microsoft.com/office/drawing/2014/main" id="{B820E471-D6B7-4E6E-8CC8-B30497BCFB1D}"/>
              </a:ext>
            </a:extLst>
          </p:cNvPr>
          <p:cNvSpPr>
            <a:spLocks xmlns:a="http://schemas.openxmlformats.org/drawingml/2006/main" noGrp="1"/>
          </p:cNvSpPr>
          <p:nvPr/>
        </p:nvSpPr>
        <p:spPr>
          <a:xfrm xmlns:a="http://schemas.openxmlformats.org/drawingml/2006/main">
            <a:off x="6838950" y="3990975"/>
            <a:ext cx="21526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163" b="1">
                <a:solidFill>
                  <a:srgbClr val="004B37"/>
                </a:solidFill>
                <a:latin typeface="Arial"/>
                <a:ea typeface="Arial"/>
                <a:cs typeface="Arial"/>
              </a:defRPr>
            </a:defPPr>
          </a:lstStyle>
          <a:p xmlns:a="http://schemas.openxmlformats.org/drawingml/2006/main">
            <a:pPr>
              <a:defRPr sz="1163" b="1">
                <a:solidFill>
                  <a:srgbClr val="004B37"/>
                </a:solidFill>
                <a:latin typeface="Arial"/>
                <a:ea typeface="Arial"/>
                <a:cs typeface="Arial"/>
              </a:defRPr>
            </a:pPr>
            <a:r>
              <a:rPr sz="1163" b="1">
                <a:solidFill>
                  <a:srgbClr val="004B37"/>
                </a:solidFill>
                <a:latin typeface="Arial"/>
                <a:ea typeface="Arial"/>
                <a:cs typeface="Arial"/>
              </a:rPr>
              <a:t>Amphitheater</a:t>
            </a:r>
          </a:p>
        </p:txBody>
      </p:sp>
      <p:sp>
        <p:nvSpPr>
          <p:cNvPr id="21" name="bullet-5">
            <a:extLst xmlns:a="http://schemas.openxmlformats.org/drawingml/2006/main">
              <a:ext uri="{FF2B5EF4-FFF2-40B4-BE49-F238E27FC236}">
                <a16:creationId xmlns:a16="http://schemas.microsoft.com/office/drawing/2014/main" id="{7FB91137-A5DC-4262-BDE3-9A83FC77AE4E}"/>
              </a:ext>
            </a:extLst>
          </p:cNvPr>
          <p:cNvSpPr>
            <a:spLocks xmlns:a="http://schemas.openxmlformats.org/drawingml/2006/main" noGrp="1"/>
          </p:cNvSpPr>
          <p:nvPr/>
        </p:nvSpPr>
        <p:spPr>
          <a:xfrm xmlns:a="http://schemas.openxmlformats.org/drawingml/2006/main">
            <a:off x="9048750" y="1657350"/>
            <a:ext cx="95250" cy="95250"/>
          </a:xfrm>
          <a:prstGeom xmlns:a="http://schemas.openxmlformats.org/drawingml/2006/main" prst="roundRect">
            <a:avLst>
              <a:gd name="adj" fmla="val 50000"/>
            </a:avLst>
          </a:prstGeom>
          <a:solidFill xmlns:a="http://schemas.openxmlformats.org/drawingml/2006/main">
            <a:srgbClr val="F47A20"/>
          </a:solidFill>
          <a:ln xmlns:a="http://schemas.openxmlformats.org/drawingml/2006/main" w="0">
            <a:noFill/>
          </a:ln>
        </p:spPr>
      </p:sp>
      <p:sp>
        <p:nvSpPr>
          <p:cNvPr id="22" name="amenity-5">
            <a:extLst xmlns:a="http://schemas.openxmlformats.org/drawingml/2006/main">
              <a:ext uri="{FF2B5EF4-FFF2-40B4-BE49-F238E27FC236}">
                <a16:creationId xmlns:a16="http://schemas.microsoft.com/office/drawing/2014/main" id="{AD250D10-B9CB-42F2-83BA-97D26455951A}"/>
              </a:ext>
            </a:extLst>
          </p:cNvPr>
          <p:cNvSpPr>
            <a:spLocks xmlns:a="http://schemas.openxmlformats.org/drawingml/2006/main" noGrp="1"/>
          </p:cNvSpPr>
          <p:nvPr/>
        </p:nvSpPr>
        <p:spPr>
          <a:xfrm xmlns:a="http://schemas.openxmlformats.org/drawingml/2006/main">
            <a:off x="9296400" y="1552575"/>
            <a:ext cx="21526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163" b="1">
                <a:solidFill>
                  <a:srgbClr val="004B37"/>
                </a:solidFill>
                <a:latin typeface="Arial"/>
                <a:ea typeface="Arial"/>
                <a:cs typeface="Arial"/>
              </a:defRPr>
            </a:defPPr>
          </a:lstStyle>
          <a:p xmlns:a="http://schemas.openxmlformats.org/drawingml/2006/main">
            <a:pPr>
              <a:defRPr sz="1163" b="1">
                <a:solidFill>
                  <a:srgbClr val="004B37"/>
                </a:solidFill>
                <a:latin typeface="Arial"/>
                <a:ea typeface="Arial"/>
                <a:cs typeface="Arial"/>
              </a:defRPr>
            </a:pPr>
            <a:r>
              <a:rPr sz="1163" b="1">
                <a:solidFill>
                  <a:srgbClr val="004B37"/>
                </a:solidFill>
                <a:latin typeface="Arial"/>
                <a:ea typeface="Arial"/>
                <a:cs typeface="Arial"/>
              </a:rPr>
              <a:t>Commercial and retail center</a:t>
            </a:r>
          </a:p>
        </p:txBody>
      </p:sp>
      <p:sp>
        <p:nvSpPr>
          <p:cNvPr id="23" name="bullet-6">
            <a:extLst xmlns:a="http://schemas.openxmlformats.org/drawingml/2006/main">
              <a:ext uri="{FF2B5EF4-FFF2-40B4-BE49-F238E27FC236}">
                <a16:creationId xmlns:a16="http://schemas.microsoft.com/office/drawing/2014/main" id="{6CEC4A9E-458D-4844-910A-508B6C7015B7}"/>
              </a:ext>
            </a:extLst>
          </p:cNvPr>
          <p:cNvSpPr>
            <a:spLocks xmlns:a="http://schemas.openxmlformats.org/drawingml/2006/main" noGrp="1"/>
          </p:cNvSpPr>
          <p:nvPr/>
        </p:nvSpPr>
        <p:spPr>
          <a:xfrm xmlns:a="http://schemas.openxmlformats.org/drawingml/2006/main">
            <a:off x="9048750" y="2266950"/>
            <a:ext cx="95250" cy="95250"/>
          </a:xfrm>
          <a:prstGeom xmlns:a="http://schemas.openxmlformats.org/drawingml/2006/main" prst="roundRect">
            <a:avLst>
              <a:gd name="adj" fmla="val 50000"/>
            </a:avLst>
          </a:prstGeom>
          <a:solidFill xmlns:a="http://schemas.openxmlformats.org/drawingml/2006/main">
            <a:srgbClr val="F47A20"/>
          </a:solidFill>
          <a:ln xmlns:a="http://schemas.openxmlformats.org/drawingml/2006/main" w="0">
            <a:noFill/>
          </a:ln>
        </p:spPr>
      </p:sp>
      <p:sp>
        <p:nvSpPr>
          <p:cNvPr id="24" name="amenity-6">
            <a:extLst xmlns:a="http://schemas.openxmlformats.org/drawingml/2006/main">
              <a:ext uri="{FF2B5EF4-FFF2-40B4-BE49-F238E27FC236}">
                <a16:creationId xmlns:a16="http://schemas.microsoft.com/office/drawing/2014/main" id="{A7B8A6A3-DCAD-4AD2-977E-2D4FBBE6972C}"/>
              </a:ext>
            </a:extLst>
          </p:cNvPr>
          <p:cNvSpPr>
            <a:spLocks xmlns:a="http://schemas.openxmlformats.org/drawingml/2006/main" noGrp="1"/>
          </p:cNvSpPr>
          <p:nvPr/>
        </p:nvSpPr>
        <p:spPr>
          <a:xfrm xmlns:a="http://schemas.openxmlformats.org/drawingml/2006/main">
            <a:off x="9296400" y="2162175"/>
            <a:ext cx="21526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163" b="1">
                <a:solidFill>
                  <a:srgbClr val="004B37"/>
                </a:solidFill>
                <a:latin typeface="Arial"/>
                <a:ea typeface="Arial"/>
                <a:cs typeface="Arial"/>
              </a:defRPr>
            </a:defPPr>
          </a:lstStyle>
          <a:p xmlns:a="http://schemas.openxmlformats.org/drawingml/2006/main">
            <a:pPr>
              <a:defRPr sz="1163" b="1">
                <a:solidFill>
                  <a:srgbClr val="004B37"/>
                </a:solidFill>
                <a:latin typeface="Arial"/>
                <a:ea typeface="Arial"/>
                <a:cs typeface="Arial"/>
              </a:defRPr>
            </a:pPr>
            <a:r>
              <a:rPr sz="1163" b="1">
                <a:solidFill>
                  <a:srgbClr val="004B37"/>
                </a:solidFill>
                <a:latin typeface="Arial"/>
                <a:ea typeface="Arial"/>
                <a:cs typeface="Arial"/>
              </a:rPr>
              <a:t>Tennis and basketball courts</a:t>
            </a:r>
          </a:p>
        </p:txBody>
      </p:sp>
      <p:sp>
        <p:nvSpPr>
          <p:cNvPr id="25" name="bullet-7">
            <a:extLst xmlns:a="http://schemas.openxmlformats.org/drawingml/2006/main">
              <a:ext uri="{FF2B5EF4-FFF2-40B4-BE49-F238E27FC236}">
                <a16:creationId xmlns:a16="http://schemas.microsoft.com/office/drawing/2014/main" id="{A14AB54F-7086-477E-B4FB-97E31B7A2EDC}"/>
              </a:ext>
            </a:extLst>
          </p:cNvPr>
          <p:cNvSpPr>
            <a:spLocks xmlns:a="http://schemas.openxmlformats.org/drawingml/2006/main" noGrp="1"/>
          </p:cNvSpPr>
          <p:nvPr/>
        </p:nvSpPr>
        <p:spPr>
          <a:xfrm xmlns:a="http://schemas.openxmlformats.org/drawingml/2006/main">
            <a:off x="9048750" y="2876550"/>
            <a:ext cx="95250" cy="95250"/>
          </a:xfrm>
          <a:prstGeom xmlns:a="http://schemas.openxmlformats.org/drawingml/2006/main" prst="roundRect">
            <a:avLst>
              <a:gd name="adj" fmla="val 50000"/>
            </a:avLst>
          </a:prstGeom>
          <a:solidFill xmlns:a="http://schemas.openxmlformats.org/drawingml/2006/main">
            <a:srgbClr val="F47A20"/>
          </a:solidFill>
          <a:ln xmlns:a="http://schemas.openxmlformats.org/drawingml/2006/main" w="0">
            <a:noFill/>
          </a:ln>
        </p:spPr>
      </p:sp>
      <p:sp>
        <p:nvSpPr>
          <p:cNvPr id="26" name="amenity-7">
            <a:extLst xmlns:a="http://schemas.openxmlformats.org/drawingml/2006/main">
              <a:ext uri="{FF2B5EF4-FFF2-40B4-BE49-F238E27FC236}">
                <a16:creationId xmlns:a16="http://schemas.microsoft.com/office/drawing/2014/main" id="{6E43CCCF-3F22-48EC-9679-8FC6E0FAB812}"/>
              </a:ext>
            </a:extLst>
          </p:cNvPr>
          <p:cNvSpPr>
            <a:spLocks xmlns:a="http://schemas.openxmlformats.org/drawingml/2006/main" noGrp="1"/>
          </p:cNvSpPr>
          <p:nvPr/>
        </p:nvSpPr>
        <p:spPr>
          <a:xfrm xmlns:a="http://schemas.openxmlformats.org/drawingml/2006/main">
            <a:off x="9296400" y="2771775"/>
            <a:ext cx="21526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163" b="1">
                <a:solidFill>
                  <a:srgbClr val="004B37"/>
                </a:solidFill>
                <a:latin typeface="Arial"/>
                <a:ea typeface="Arial"/>
                <a:cs typeface="Arial"/>
              </a:defRPr>
            </a:defPPr>
          </a:lstStyle>
          <a:p xmlns:a="http://schemas.openxmlformats.org/drawingml/2006/main">
            <a:pPr>
              <a:defRPr sz="1163" b="1">
                <a:solidFill>
                  <a:srgbClr val="004B37"/>
                </a:solidFill>
                <a:latin typeface="Arial"/>
                <a:ea typeface="Arial"/>
                <a:cs typeface="Arial"/>
              </a:defRPr>
            </a:pPr>
            <a:r>
              <a:rPr sz="1163" b="1">
                <a:solidFill>
                  <a:srgbClr val="004B37"/>
                </a:solidFill>
                <a:latin typeface="Arial"/>
                <a:ea typeface="Arial"/>
                <a:cs typeface="Arial"/>
              </a:rPr>
              <a:t>Fitness and function rooms</a:t>
            </a:r>
          </a:p>
        </p:txBody>
      </p:sp>
      <p:sp>
        <p:nvSpPr>
          <p:cNvPr id="27" name="bullet-8">
            <a:extLst xmlns:a="http://schemas.openxmlformats.org/drawingml/2006/main">
              <a:ext uri="{FF2B5EF4-FFF2-40B4-BE49-F238E27FC236}">
                <a16:creationId xmlns:a16="http://schemas.microsoft.com/office/drawing/2014/main" id="{2C3BABC1-3FD7-4969-8782-2A19F58B505F}"/>
              </a:ext>
            </a:extLst>
          </p:cNvPr>
          <p:cNvSpPr>
            <a:spLocks xmlns:a="http://schemas.openxmlformats.org/drawingml/2006/main" noGrp="1"/>
          </p:cNvSpPr>
          <p:nvPr/>
        </p:nvSpPr>
        <p:spPr>
          <a:xfrm xmlns:a="http://schemas.openxmlformats.org/drawingml/2006/main">
            <a:off x="9048750" y="3486150"/>
            <a:ext cx="95250" cy="95250"/>
          </a:xfrm>
          <a:prstGeom xmlns:a="http://schemas.openxmlformats.org/drawingml/2006/main" prst="roundRect">
            <a:avLst>
              <a:gd name="adj" fmla="val 50000"/>
            </a:avLst>
          </a:prstGeom>
          <a:solidFill xmlns:a="http://schemas.openxmlformats.org/drawingml/2006/main">
            <a:srgbClr val="F47A20"/>
          </a:solidFill>
          <a:ln xmlns:a="http://schemas.openxmlformats.org/drawingml/2006/main" w="0">
            <a:noFill/>
          </a:ln>
        </p:spPr>
      </p:sp>
      <p:sp>
        <p:nvSpPr>
          <p:cNvPr id="28" name="amenity-8">
            <a:extLst xmlns:a="http://schemas.openxmlformats.org/drawingml/2006/main">
              <a:ext uri="{FF2B5EF4-FFF2-40B4-BE49-F238E27FC236}">
                <a16:creationId xmlns:a16="http://schemas.microsoft.com/office/drawing/2014/main" id="{A015C9B8-CAD9-415C-9C5B-1BC7162F5C6D}"/>
              </a:ext>
            </a:extLst>
          </p:cNvPr>
          <p:cNvSpPr>
            <a:spLocks xmlns:a="http://schemas.openxmlformats.org/drawingml/2006/main" noGrp="1"/>
          </p:cNvSpPr>
          <p:nvPr/>
        </p:nvSpPr>
        <p:spPr>
          <a:xfrm xmlns:a="http://schemas.openxmlformats.org/drawingml/2006/main">
            <a:off x="9296400" y="3381375"/>
            <a:ext cx="21526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163" b="1">
                <a:solidFill>
                  <a:srgbClr val="004B37"/>
                </a:solidFill>
                <a:latin typeface="Arial"/>
                <a:ea typeface="Arial"/>
                <a:cs typeface="Arial"/>
              </a:defRPr>
            </a:defPPr>
          </a:lstStyle>
          <a:p xmlns:a="http://schemas.openxmlformats.org/drawingml/2006/main">
            <a:pPr>
              <a:defRPr sz="1163" b="1">
                <a:solidFill>
                  <a:srgbClr val="004B37"/>
                </a:solidFill>
                <a:latin typeface="Arial"/>
                <a:ea typeface="Arial"/>
                <a:cs typeface="Arial"/>
              </a:defRPr>
            </a:pPr>
            <a:r>
              <a:rPr sz="1163" b="1">
                <a:solidFill>
                  <a:srgbClr val="004B37"/>
                </a:solidFill>
                <a:latin typeface="Arial"/>
                <a:ea typeface="Arial"/>
                <a:cs typeface="Arial"/>
              </a:rPr>
              <a:t>Guarded gates and 24/7 security</a:t>
            </a:r>
          </a:p>
        </p:txBody>
      </p:sp>
      <p:sp>
        <p:nvSpPr>
          <p:cNvPr id="29" name="bullet-9">
            <a:extLst xmlns:a="http://schemas.openxmlformats.org/drawingml/2006/main">
              <a:ext uri="{FF2B5EF4-FFF2-40B4-BE49-F238E27FC236}">
                <a16:creationId xmlns:a16="http://schemas.microsoft.com/office/drawing/2014/main" id="{0C05C373-3C6D-4C0D-A88A-9A6A267BFF66}"/>
              </a:ext>
            </a:extLst>
          </p:cNvPr>
          <p:cNvSpPr>
            <a:spLocks xmlns:a="http://schemas.openxmlformats.org/drawingml/2006/main" noGrp="1"/>
          </p:cNvSpPr>
          <p:nvPr/>
        </p:nvSpPr>
        <p:spPr>
          <a:xfrm xmlns:a="http://schemas.openxmlformats.org/drawingml/2006/main">
            <a:off x="9048750" y="4095750"/>
            <a:ext cx="95250" cy="95250"/>
          </a:xfrm>
          <a:prstGeom xmlns:a="http://schemas.openxmlformats.org/drawingml/2006/main" prst="roundRect">
            <a:avLst>
              <a:gd name="adj" fmla="val 50000"/>
            </a:avLst>
          </a:prstGeom>
          <a:solidFill xmlns:a="http://schemas.openxmlformats.org/drawingml/2006/main">
            <a:srgbClr val="F47A20"/>
          </a:solidFill>
          <a:ln xmlns:a="http://schemas.openxmlformats.org/drawingml/2006/main" w="0">
            <a:noFill/>
          </a:ln>
        </p:spPr>
      </p:sp>
      <p:sp>
        <p:nvSpPr>
          <p:cNvPr id="30" name="amenity-9">
            <a:extLst xmlns:a="http://schemas.openxmlformats.org/drawingml/2006/main">
              <a:ext uri="{FF2B5EF4-FFF2-40B4-BE49-F238E27FC236}">
                <a16:creationId xmlns:a16="http://schemas.microsoft.com/office/drawing/2014/main" id="{160C172E-465C-4507-91A2-A26B3165CE6E}"/>
              </a:ext>
            </a:extLst>
          </p:cNvPr>
          <p:cNvSpPr>
            <a:spLocks xmlns:a="http://schemas.openxmlformats.org/drawingml/2006/main" noGrp="1"/>
          </p:cNvSpPr>
          <p:nvPr/>
        </p:nvSpPr>
        <p:spPr>
          <a:xfrm xmlns:a="http://schemas.openxmlformats.org/drawingml/2006/main">
            <a:off x="9296400" y="3990975"/>
            <a:ext cx="21526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163" b="1">
                <a:solidFill>
                  <a:srgbClr val="004B37"/>
                </a:solidFill>
                <a:latin typeface="Arial"/>
                <a:ea typeface="Arial"/>
                <a:cs typeface="Arial"/>
              </a:defRPr>
            </a:defPPr>
          </a:lstStyle>
          <a:p xmlns:a="http://schemas.openxmlformats.org/drawingml/2006/main">
            <a:pPr>
              <a:defRPr sz="1163" b="1">
                <a:solidFill>
                  <a:srgbClr val="004B37"/>
                </a:solidFill>
                <a:latin typeface="Arial"/>
                <a:ea typeface="Arial"/>
                <a:cs typeface="Arial"/>
              </a:defRPr>
            </a:pPr>
            <a:r>
              <a:rPr sz="1163" b="1">
                <a:solidFill>
                  <a:srgbClr val="004B37"/>
                </a:solidFill>
                <a:latin typeface="Arial"/>
                <a:ea typeface="Arial"/>
                <a:cs typeface="Arial"/>
              </a:rPr>
              <a:t>Two entry and exit points</a:t>
            </a:r>
          </a:p>
        </p:txBody>
      </p:sp>
      <p:sp>
        <p:nvSpPr>
          <p:cNvPr id="31" name="amenity-disclaimer">
            <a:extLst xmlns:a="http://schemas.openxmlformats.org/drawingml/2006/main">
              <a:ext uri="{FF2B5EF4-FFF2-40B4-BE49-F238E27FC236}">
                <a16:creationId xmlns:a16="http://schemas.microsoft.com/office/drawing/2014/main" id="{7C27DB89-78CD-4D79-B63F-1A5345ED41F1}"/>
              </a:ext>
            </a:extLst>
          </p:cNvPr>
          <p:cNvSpPr>
            <a:spLocks xmlns:a="http://schemas.openxmlformats.org/drawingml/2006/main" noGrp="1"/>
          </p:cNvSpPr>
          <p:nvPr/>
        </p:nvSpPr>
        <p:spPr>
          <a:xfrm xmlns:a="http://schemas.openxmlformats.org/drawingml/2006/main">
            <a:off x="6286500" y="5543550"/>
            <a:ext cx="52959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938">
                <a:solidFill>
                  <a:srgbClr val="66736E"/>
                </a:solidFill>
                <a:latin typeface="Arial"/>
                <a:ea typeface="Arial"/>
                <a:cs typeface="Arial"/>
              </a:defRPr>
            </a:defPPr>
          </a:lstStyle>
          <a:p xmlns:a="http://schemas.openxmlformats.org/drawingml/2006/main">
            <a:pPr>
              <a:defRPr sz="938">
                <a:solidFill>
                  <a:srgbClr val="66736E"/>
                </a:solidFill>
                <a:latin typeface="Arial"/>
                <a:ea typeface="Arial"/>
                <a:cs typeface="Arial"/>
              </a:defRPr>
            </a:pPr>
            <a:r>
              <a:rPr sz="938">
                <a:solidFill>
                  <a:srgbClr val="66736E"/>
                </a:solidFill>
                <a:latin typeface="Arial"/>
                <a:ea typeface="Arial"/>
                <a:cs typeface="Arial"/>
              </a:rPr>
              <a:t>Confirm current operating status, rules, and availability of each facility during the site visit.</a:t>
            </a:r>
          </a:p>
        </p:txBody>
      </p:sp>
    </p:spTree>
    <p:extLst>
      <p:ext uri="{BB962C8B-B14F-4D97-AF65-F5344CB8AC3E}">
        <p14:creationId xmlns:p14="http://schemas.microsoft.com/office/powerpoint/2010/main" val="1154214536"/>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itle-8">
            <a:extLst xmlns:a="http://schemas.openxmlformats.org/drawingml/2006/main">
              <a:ext uri="{FF2B5EF4-FFF2-40B4-BE49-F238E27FC236}">
                <a16:creationId xmlns:a16="http://schemas.microsoft.com/office/drawing/2014/main" id="{3212C1A8-0106-4589-AE0F-BD69A9684A50}"/>
              </a:ext>
            </a:extLst>
          </p:cNvPr>
          <p:cNvSpPr>
            <a:spLocks xmlns:a="http://schemas.openxmlformats.org/drawingml/2006/main" noGrp="1"/>
          </p:cNvSpPr>
          <p:nvPr/>
        </p:nvSpPr>
        <p:spPr>
          <a:xfrm xmlns:a="http://schemas.openxmlformats.org/drawingml/2006/main">
            <a:off x="609600" y="361950"/>
            <a:ext cx="106680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550" b="1">
                <a:solidFill>
                  <a:srgbClr val="004B37"/>
                </a:solidFill>
                <a:latin typeface="Arial"/>
                <a:ea typeface="Arial"/>
                <a:cs typeface="Arial"/>
              </a:defRPr>
            </a:defPPr>
          </a:lstStyle>
          <a:p xmlns:a="http://schemas.openxmlformats.org/drawingml/2006/main">
            <a:pPr>
              <a:defRPr sz="2550" b="1">
                <a:solidFill>
                  <a:srgbClr val="004B37"/>
                </a:solidFill>
                <a:latin typeface="Arial"/>
                <a:ea typeface="Arial"/>
                <a:cs typeface="Arial"/>
              </a:defRPr>
            </a:pPr>
            <a:r>
              <a:rPr sz="2550" b="1">
                <a:solidFill>
                  <a:srgbClr val="004B37"/>
                </a:solidFill>
                <a:latin typeface="Arial"/>
                <a:ea typeface="Arial"/>
                <a:cs typeface="Arial"/>
              </a:rPr>
              <a:t>House model choices</a:t>
            </a:r>
          </a:p>
        </p:txBody>
      </p:sp>
      <p:sp>
        <p:nvSpPr>
          <p:cNvPr id="2" name="accent-8">
            <a:extLst xmlns:a="http://schemas.openxmlformats.org/drawingml/2006/main">
              <a:ext uri="{FF2B5EF4-FFF2-40B4-BE49-F238E27FC236}">
                <a16:creationId xmlns:a16="http://schemas.microsoft.com/office/drawing/2014/main" id="{4A75E469-353C-423D-8531-FBEF5446025E}"/>
              </a:ext>
            </a:extLst>
          </p:cNvPr>
          <p:cNvSpPr>
            <a:spLocks xmlns:a="http://schemas.openxmlformats.org/drawingml/2006/main" noGrp="1"/>
          </p:cNvSpPr>
          <p:nvPr/>
        </p:nvSpPr>
        <p:spPr>
          <a:xfrm xmlns:a="http://schemas.openxmlformats.org/drawingml/2006/main">
            <a:off x="609600" y="971550"/>
            <a:ext cx="685800" cy="47625"/>
          </a:xfrm>
          <a:prstGeom xmlns:a="http://schemas.openxmlformats.org/drawingml/2006/main" prst="rect">
            <a:avLst/>
          </a:prstGeom>
          <a:solidFill xmlns:a="http://schemas.openxmlformats.org/drawingml/2006/main">
            <a:srgbClr val="F47A20"/>
          </a:solidFill>
          <a:ln xmlns:a="http://schemas.openxmlformats.org/drawingml/2006/main" w="0">
            <a:noFill/>
          </a:ln>
        </p:spPr>
      </p:sp>
      <p:sp>
        <p:nvSpPr>
          <p:cNvPr id="3" name="subtitle-8">
            <a:extLst xmlns:a="http://schemas.openxmlformats.org/drawingml/2006/main">
              <a:ext uri="{FF2B5EF4-FFF2-40B4-BE49-F238E27FC236}">
                <a16:creationId xmlns:a16="http://schemas.microsoft.com/office/drawing/2014/main" id="{8F089E87-2183-419B-9DD6-0060FDE65F82}"/>
              </a:ext>
            </a:extLst>
          </p:cNvPr>
          <p:cNvSpPr>
            <a:spLocks xmlns:a="http://schemas.openxmlformats.org/drawingml/2006/main" noGrp="1"/>
          </p:cNvSpPr>
          <p:nvPr/>
        </p:nvSpPr>
        <p:spPr>
          <a:xfrm xmlns:a="http://schemas.openxmlformats.org/drawingml/2006/main">
            <a:off x="1466850" y="800100"/>
            <a:ext cx="9810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75">
                <a:solidFill>
                  <a:srgbClr val="66736E"/>
                </a:solidFill>
                <a:latin typeface="Arial"/>
                <a:ea typeface="Arial"/>
                <a:cs typeface="Arial"/>
              </a:defRPr>
            </a:defPPr>
          </a:lstStyle>
          <a:p xmlns:a="http://schemas.openxmlformats.org/drawingml/2006/main">
            <a:pPr>
              <a:defRPr sz="1275">
                <a:solidFill>
                  <a:srgbClr val="66736E"/>
                </a:solidFill>
                <a:latin typeface="Arial"/>
                <a:ea typeface="Arial"/>
                <a:cs typeface="Arial"/>
              </a:defRPr>
            </a:pPr>
            <a:r>
              <a:rPr sz="1275">
                <a:solidFill>
                  <a:srgbClr val="66736E"/>
                </a:solidFill>
                <a:latin typeface="Arial"/>
                <a:ea typeface="Arial"/>
                <a:cs typeface="Arial"/>
              </a:rPr>
              <a:t>10 published models across a range of household needs</a:t>
            </a:r>
          </a:p>
        </p:txBody>
      </p:sp>
      <p:sp>
        <p:nvSpPr>
          <p:cNvPr id="4" name="footer-project-8">
            <a:extLst xmlns:a="http://schemas.openxmlformats.org/drawingml/2006/main">
              <a:ext uri="{FF2B5EF4-FFF2-40B4-BE49-F238E27FC236}">
                <a16:creationId xmlns:a16="http://schemas.microsoft.com/office/drawing/2014/main" id="{D577691F-5919-42B9-87BC-D6C1750C467D}"/>
              </a:ext>
            </a:extLst>
          </p:cNvPr>
          <p:cNvSpPr>
            <a:spLocks xmlns:a="http://schemas.openxmlformats.org/drawingml/2006/main" noGrp="1"/>
          </p:cNvSpPr>
          <p:nvPr/>
        </p:nvSpPr>
        <p:spPr>
          <a:xfrm xmlns:a="http://schemas.openxmlformats.org/drawingml/2006/main">
            <a:off x="609600" y="6515100"/>
            <a:ext cx="37147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750">
                <a:solidFill>
                  <a:srgbClr val="66736E"/>
                </a:solidFill>
                <a:latin typeface="Arial"/>
                <a:ea typeface="Arial"/>
                <a:cs typeface="Arial"/>
              </a:defRPr>
            </a:defPPr>
          </a:lstStyle>
          <a:p xmlns:a="http://schemas.openxmlformats.org/drawingml/2006/main">
            <a:pPr>
              <a:defRPr sz="750">
                <a:solidFill>
                  <a:srgbClr val="66736E"/>
                </a:solidFill>
                <a:latin typeface="Arial"/>
                <a:ea typeface="Arial"/>
                <a:cs typeface="Arial"/>
              </a:defRPr>
            </a:pPr>
            <a:r>
              <a:rPr sz="750">
                <a:solidFill>
                  <a:srgbClr val="66736E"/>
                </a:solidFill>
                <a:latin typeface="Arial"/>
                <a:ea typeface="Arial"/>
                <a:cs typeface="Arial"/>
              </a:rPr>
              <a:t>MetroGate Silang Estates</a:t>
            </a:r>
          </a:p>
        </p:txBody>
      </p:sp>
      <p:sp>
        <p:nvSpPr>
          <p:cNvPr id="5" name="footer-number-8">
            <a:extLst xmlns:a="http://schemas.openxmlformats.org/drawingml/2006/main">
              <a:ext uri="{FF2B5EF4-FFF2-40B4-BE49-F238E27FC236}">
                <a16:creationId xmlns:a16="http://schemas.microsoft.com/office/drawing/2014/main" id="{90F7D955-154C-48E7-B41A-292F6F7A30C4}"/>
              </a:ext>
            </a:extLst>
          </p:cNvPr>
          <p:cNvSpPr>
            <a:spLocks xmlns:a="http://schemas.openxmlformats.org/drawingml/2006/main" noGrp="1"/>
          </p:cNvSpPr>
          <p:nvPr/>
        </p:nvSpPr>
        <p:spPr>
          <a:xfrm xmlns:a="http://schemas.openxmlformats.org/drawingml/2006/main">
            <a:off x="11001375" y="6515100"/>
            <a:ext cx="5715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750">
                <a:solidFill>
                  <a:srgbClr val="66736E"/>
                </a:solidFill>
                <a:latin typeface="Arial"/>
                <a:ea typeface="Arial"/>
                <a:cs typeface="Arial"/>
              </a:defRPr>
            </a:defPPr>
          </a:lstStyle>
          <a:p xmlns:a="http://schemas.openxmlformats.org/drawingml/2006/main">
            <a:pPr>
              <a:defRPr sz="750">
                <a:solidFill>
                  <a:srgbClr val="66736E"/>
                </a:solidFill>
                <a:latin typeface="Arial"/>
                <a:ea typeface="Arial"/>
                <a:cs typeface="Arial"/>
              </a:defRPr>
            </a:pPr>
            <a:r>
              <a:rPr sz="750">
                <a:solidFill>
                  <a:srgbClr val="66736E"/>
                </a:solidFill>
                <a:latin typeface="Arial"/>
                <a:ea typeface="Arial"/>
                <a:cs typeface="Arial"/>
              </a:rPr>
              <a:t>08</a:t>
            </a:r>
          </a:p>
        </p:txBody>
      </p:sp>
      <p:graphicFrame>
        <p:nvGraphicFramePr>
          <p:cNvPr id="6" name="">
            <a:extLst xmlns:a="http://schemas.openxmlformats.org/drawingml/2006/main">
              <a:ext uri="{FF2B5EF4-FFF2-40B4-BE49-F238E27FC236}">
                <a16:creationId xmlns:a16="http://schemas.microsoft.com/office/drawing/2014/main" id="{3CA72E1E-5E75-4E25-93C6-2FA9F1CF6C69}"/>
              </a:ext>
            </a:extLst>
          </p:cNvPr>
          <p:cNvGraphicFramePr/>
          <p:nvPr/>
        </p:nvGraphicFramePr>
        <p:xfrm>
          <a:off xmlns:a="http://schemas.openxmlformats.org/drawingml/2006/main" x="609600" y="1314450"/>
          <a:ext xmlns:a="http://schemas.openxmlformats.org/drawingml/2006/main" cx="10972800" cy="4819650"/>
        </p:xfrm>
        <a:graphic xmlns:a="http://schemas.openxmlformats.org/drawingml/2006/main">
          <a:graphicData uri="http://schemas.openxmlformats.org/drawingml/2006/table">
            <a:tbl>
              <a:tblPr/>
              <a:tblGrid>
                <a:gridCol w="3714750"/>
                <a:gridCol w="2000250"/>
                <a:gridCol w="1428750"/>
                <a:gridCol w="1428750"/>
                <a:gridCol w="2400300"/>
              </a:tblGrid>
              <a:tr h="438150">
                <a:tc>
                  <a:txBody>
                    <a:bodyPr/>
                    <a:lstStyle/>
                    <a:p>
                      <a:r>
                        <a:rPr sz="975" b="1">
                          <a:solidFill>
                            <a:srgbClr val="FFFFFF"/>
                          </a:solidFill>
                          <a:latin typeface="Arial"/>
                          <a:ea typeface="Arial"/>
                          <a:cs typeface="Arial"/>
                        </a:rPr>
                        <a:t>House model</a:t>
                      </a:r>
                    </a:p>
                  </a:txBody>
                  <a:tcPr marL="76200" marR="76200" marT="47625" marB="47625" anchor="ctr">
                    <a:solidFill>
                      <a:srgbClr val="004B37"/>
                    </a:solidFill>
                  </a:tcPr>
                </a:tc>
                <a:tc>
                  <a:txBody>
                    <a:bodyPr/>
                    <a:lstStyle/>
                    <a:p>
                      <a:r>
                        <a:rPr sz="975" b="1">
                          <a:solidFill>
                            <a:srgbClr val="FFFFFF"/>
                          </a:solidFill>
                          <a:latin typeface="Arial"/>
                          <a:ea typeface="Arial"/>
                          <a:cs typeface="Arial"/>
                        </a:rPr>
                        <a:t>Floor area</a:t>
                      </a:r>
                    </a:p>
                    <a:p>
                      <a:r>
                        <a:rPr sz="975" b="1">
                          <a:solidFill>
                            <a:srgbClr val="FFFFFF"/>
                          </a:solidFill>
                          <a:latin typeface="Arial"/>
                          <a:ea typeface="Arial"/>
                          <a:cs typeface="Arial"/>
                        </a:rPr>
                        <a:t>(sqm)</a:t>
                      </a:r>
                    </a:p>
                  </a:txBody>
                  <a:tcPr marL="76200" marR="76200" marT="47625" marB="47625" anchor="ctr">
                    <a:solidFill>
                      <a:srgbClr val="004B37"/>
                    </a:solidFill>
                  </a:tcPr>
                </a:tc>
                <a:tc>
                  <a:txBody>
                    <a:bodyPr/>
                    <a:lstStyle/>
                    <a:p>
                      <a:r>
                        <a:rPr sz="975" b="1">
                          <a:solidFill>
                            <a:srgbClr val="FFFFFF"/>
                          </a:solidFill>
                          <a:latin typeface="Arial"/>
                          <a:ea typeface="Arial"/>
                          <a:cs typeface="Arial"/>
                        </a:rPr>
                        <a:t>Beds</a:t>
                      </a:r>
                    </a:p>
                  </a:txBody>
                  <a:tcPr marL="76200" marR="76200" marT="47625" marB="47625" anchor="ctr">
                    <a:solidFill>
                      <a:srgbClr val="004B37"/>
                    </a:solidFill>
                  </a:tcPr>
                </a:tc>
                <a:tc>
                  <a:txBody>
                    <a:bodyPr/>
                    <a:lstStyle/>
                    <a:p>
                      <a:r>
                        <a:rPr sz="975" b="1">
                          <a:solidFill>
                            <a:srgbClr val="FFFFFF"/>
                          </a:solidFill>
                          <a:latin typeface="Arial"/>
                          <a:ea typeface="Arial"/>
                          <a:cs typeface="Arial"/>
                        </a:rPr>
                        <a:t>Baths</a:t>
                      </a:r>
                    </a:p>
                  </a:txBody>
                  <a:tcPr marL="76200" marR="76200" marT="47625" marB="47625" anchor="ctr">
                    <a:solidFill>
                      <a:srgbClr val="004B37"/>
                    </a:solidFill>
                  </a:tcPr>
                </a:tc>
                <a:tc>
                  <a:txBody>
                    <a:bodyPr/>
                    <a:lstStyle/>
                    <a:p>
                      <a:r>
                        <a:rPr sz="975" b="1">
                          <a:solidFill>
                            <a:srgbClr val="FFFFFF"/>
                          </a:solidFill>
                          <a:latin typeface="Arial"/>
                          <a:ea typeface="Arial"/>
                          <a:cs typeface="Arial"/>
                        </a:rPr>
                        <a:t>Min. lot</a:t>
                      </a:r>
                    </a:p>
                    <a:p>
                      <a:r>
                        <a:rPr sz="975" b="1">
                          <a:solidFill>
                            <a:srgbClr val="FFFFFF"/>
                          </a:solidFill>
                          <a:latin typeface="Arial"/>
                          <a:ea typeface="Arial"/>
                          <a:cs typeface="Arial"/>
                        </a:rPr>
                        <a:t>(sqm)</a:t>
                      </a:r>
                    </a:p>
                  </a:txBody>
                  <a:tcPr marL="76200" marR="76200" marT="47625" marB="47625" anchor="ctr">
                    <a:solidFill>
                      <a:srgbClr val="004B37"/>
                    </a:solidFill>
                  </a:tcPr>
                </a:tc>
              </a:tr>
              <a:tr h="438150">
                <a:tc>
                  <a:txBody>
                    <a:bodyPr/>
                    <a:lstStyle/>
                    <a:p>
                      <a:r>
                        <a:rPr sz="938">
                          <a:solidFill>
                            <a:srgbClr val="26342F"/>
                          </a:solidFill>
                          <a:latin typeface="Arial"/>
                          <a:ea typeface="Arial"/>
                          <a:cs typeface="Arial"/>
                        </a:rPr>
                        <a:t>Kathryn 128</a:t>
                      </a:r>
                    </a:p>
                  </a:txBody>
                  <a:tcPr marL="76200" marR="76200" marT="47625" marB="47625" anchor="ctr"/>
                </a:tc>
                <a:tc>
                  <a:txBody>
                    <a:bodyPr/>
                    <a:lstStyle/>
                    <a:p>
                      <a:r>
                        <a:rPr sz="938">
                          <a:solidFill>
                            <a:srgbClr val="26342F"/>
                          </a:solidFill>
                          <a:latin typeface="Arial"/>
                          <a:ea typeface="Arial"/>
                          <a:cs typeface="Arial"/>
                        </a:rPr>
                        <a:t>187</a:t>
                      </a:r>
                    </a:p>
                  </a:txBody>
                  <a:tcPr marL="76200" marR="76200" marT="47625" marB="47625" anchor="ctr"/>
                </a:tc>
                <a:tc>
                  <a:txBody>
                    <a:bodyPr/>
                    <a:lstStyle/>
                    <a:p>
                      <a:r>
                        <a:rPr sz="938">
                          <a:solidFill>
                            <a:srgbClr val="26342F"/>
                          </a:solidFill>
                          <a:latin typeface="Arial"/>
                          <a:ea typeface="Arial"/>
                          <a:cs typeface="Arial"/>
                        </a:rPr>
                        <a:t>3</a:t>
                      </a:r>
                    </a:p>
                  </a:txBody>
                  <a:tcPr marL="76200" marR="76200" marT="47625" marB="47625" anchor="ctr"/>
                </a:tc>
                <a:tc>
                  <a:txBody>
                    <a:bodyPr/>
                    <a:lstStyle/>
                    <a:p>
                      <a:r>
                        <a:rPr sz="938">
                          <a:solidFill>
                            <a:srgbClr val="26342F"/>
                          </a:solidFill>
                          <a:latin typeface="Arial"/>
                          <a:ea typeface="Arial"/>
                          <a:cs typeface="Arial"/>
                        </a:rPr>
                        <a:t>4</a:t>
                      </a:r>
                    </a:p>
                  </a:txBody>
                  <a:tcPr marL="76200" marR="76200" marT="47625" marB="47625" anchor="ctr"/>
                </a:tc>
                <a:tc>
                  <a:txBody>
                    <a:bodyPr/>
                    <a:lstStyle/>
                    <a:p>
                      <a:r>
                        <a:rPr sz="938">
                          <a:solidFill>
                            <a:srgbClr val="26342F"/>
                          </a:solidFill>
                          <a:latin typeface="Arial"/>
                          <a:ea typeface="Arial"/>
                          <a:cs typeface="Arial"/>
                        </a:rPr>
                        <a:t>120</a:t>
                      </a:r>
                    </a:p>
                  </a:txBody>
                  <a:tcPr marL="76200" marR="76200" marT="47625" marB="47625" anchor="ctr"/>
                </a:tc>
              </a:tr>
              <a:tr h="438150">
                <a:tc>
                  <a:txBody>
                    <a:bodyPr/>
                    <a:lstStyle/>
                    <a:p>
                      <a:r>
                        <a:rPr sz="938">
                          <a:solidFill>
                            <a:srgbClr val="26342F"/>
                          </a:solidFill>
                          <a:latin typeface="Arial"/>
                          <a:ea typeface="Arial"/>
                          <a:cs typeface="Arial"/>
                        </a:rPr>
                        <a:t>Julien</a:t>
                      </a:r>
                    </a:p>
                  </a:txBody>
                  <a:tcPr marL="76200" marR="76200" marT="47625" marB="47625" anchor="ctr">
                    <a:solidFill>
                      <a:srgbClr val="F2F6F4"/>
                    </a:solidFill>
                  </a:tcPr>
                </a:tc>
                <a:tc>
                  <a:txBody>
                    <a:bodyPr/>
                    <a:lstStyle/>
                    <a:p>
                      <a:r>
                        <a:rPr sz="938">
                          <a:solidFill>
                            <a:srgbClr val="26342F"/>
                          </a:solidFill>
                          <a:latin typeface="Arial"/>
                          <a:ea typeface="Arial"/>
                          <a:cs typeface="Arial"/>
                        </a:rPr>
                        <a:t>171</a:t>
                      </a:r>
                    </a:p>
                  </a:txBody>
                  <a:tcPr marL="76200" marR="76200" marT="47625" marB="47625" anchor="ctr">
                    <a:solidFill>
                      <a:srgbClr val="F2F6F4"/>
                    </a:solidFill>
                  </a:tcPr>
                </a:tc>
                <a:tc>
                  <a:txBody>
                    <a:bodyPr/>
                    <a:lstStyle/>
                    <a:p>
                      <a:r>
                        <a:rPr sz="938">
                          <a:solidFill>
                            <a:srgbClr val="26342F"/>
                          </a:solidFill>
                          <a:latin typeface="Arial"/>
                          <a:ea typeface="Arial"/>
                          <a:cs typeface="Arial"/>
                        </a:rPr>
                        <a:t>3</a:t>
                      </a:r>
                    </a:p>
                  </a:txBody>
                  <a:tcPr marL="76200" marR="76200" marT="47625" marB="47625" anchor="ctr">
                    <a:solidFill>
                      <a:srgbClr val="F2F6F4"/>
                    </a:solidFill>
                  </a:tcPr>
                </a:tc>
                <a:tc>
                  <a:txBody>
                    <a:bodyPr/>
                    <a:lstStyle/>
                    <a:p>
                      <a:r>
                        <a:rPr sz="938">
                          <a:solidFill>
                            <a:srgbClr val="26342F"/>
                          </a:solidFill>
                          <a:latin typeface="Arial"/>
                          <a:ea typeface="Arial"/>
                          <a:cs typeface="Arial"/>
                        </a:rPr>
                        <a:t>3</a:t>
                      </a:r>
                    </a:p>
                  </a:txBody>
                  <a:tcPr marL="76200" marR="76200" marT="47625" marB="47625" anchor="ctr">
                    <a:solidFill>
                      <a:srgbClr val="F2F6F4"/>
                    </a:solidFill>
                  </a:tcPr>
                </a:tc>
                <a:tc>
                  <a:txBody>
                    <a:bodyPr/>
                    <a:lstStyle/>
                    <a:p>
                      <a:r>
                        <a:rPr sz="938">
                          <a:solidFill>
                            <a:srgbClr val="26342F"/>
                          </a:solidFill>
                          <a:latin typeface="Arial"/>
                          <a:ea typeface="Arial"/>
                          <a:cs typeface="Arial"/>
                        </a:rPr>
                        <a:t>120</a:t>
                      </a:r>
                    </a:p>
                  </a:txBody>
                  <a:tcPr marL="76200" marR="76200" marT="47625" marB="47625" anchor="ctr">
                    <a:solidFill>
                      <a:srgbClr val="F2F6F4"/>
                    </a:solidFill>
                  </a:tcPr>
                </a:tc>
              </a:tr>
              <a:tr h="438150">
                <a:tc>
                  <a:txBody>
                    <a:bodyPr/>
                    <a:lstStyle/>
                    <a:p>
                      <a:r>
                        <a:rPr sz="938">
                          <a:solidFill>
                            <a:srgbClr val="26342F"/>
                          </a:solidFill>
                          <a:latin typeface="Arial"/>
                          <a:ea typeface="Arial"/>
                          <a:cs typeface="Arial"/>
                        </a:rPr>
                        <a:t>Ivanah w/ Firewall</a:t>
                      </a:r>
                    </a:p>
                  </a:txBody>
                  <a:tcPr marL="76200" marR="76200" marT="47625" marB="47625" anchor="ctr"/>
                </a:tc>
                <a:tc>
                  <a:txBody>
                    <a:bodyPr/>
                    <a:lstStyle/>
                    <a:p>
                      <a:r>
                        <a:rPr sz="938">
                          <a:solidFill>
                            <a:srgbClr val="26342F"/>
                          </a:solidFill>
                          <a:latin typeface="Arial"/>
                          <a:ea typeface="Arial"/>
                          <a:cs typeface="Arial"/>
                        </a:rPr>
                        <a:t>154</a:t>
                      </a:r>
                    </a:p>
                  </a:txBody>
                  <a:tcPr marL="76200" marR="76200" marT="47625" marB="47625" anchor="ctr"/>
                </a:tc>
                <a:tc>
                  <a:txBody>
                    <a:bodyPr/>
                    <a:lstStyle/>
                    <a:p>
                      <a:r>
                        <a:rPr sz="938">
                          <a:solidFill>
                            <a:srgbClr val="26342F"/>
                          </a:solidFill>
                          <a:latin typeface="Arial"/>
                          <a:ea typeface="Arial"/>
                          <a:cs typeface="Arial"/>
                        </a:rPr>
                        <a:t>3</a:t>
                      </a:r>
                    </a:p>
                  </a:txBody>
                  <a:tcPr marL="76200" marR="76200" marT="47625" marB="47625" anchor="ctr"/>
                </a:tc>
                <a:tc>
                  <a:txBody>
                    <a:bodyPr/>
                    <a:lstStyle/>
                    <a:p>
                      <a:r>
                        <a:rPr sz="938">
                          <a:solidFill>
                            <a:srgbClr val="26342F"/>
                          </a:solidFill>
                          <a:latin typeface="Arial"/>
                          <a:ea typeface="Arial"/>
                          <a:cs typeface="Arial"/>
                        </a:rPr>
                        <a:t>3</a:t>
                      </a:r>
                    </a:p>
                  </a:txBody>
                  <a:tcPr marL="76200" marR="76200" marT="47625" marB="47625" anchor="ctr"/>
                </a:tc>
                <a:tc>
                  <a:txBody>
                    <a:bodyPr/>
                    <a:lstStyle/>
                    <a:p>
                      <a:r>
                        <a:rPr sz="938">
                          <a:solidFill>
                            <a:srgbClr val="26342F"/>
                          </a:solidFill>
                          <a:latin typeface="Arial"/>
                          <a:ea typeface="Arial"/>
                          <a:cs typeface="Arial"/>
                        </a:rPr>
                        <a:t>120</a:t>
                      </a:r>
                    </a:p>
                  </a:txBody>
                  <a:tcPr marL="76200" marR="76200" marT="47625" marB="47625" anchor="ctr"/>
                </a:tc>
              </a:tr>
              <a:tr h="438150">
                <a:tc>
                  <a:txBody>
                    <a:bodyPr/>
                    <a:lstStyle/>
                    <a:p>
                      <a:r>
                        <a:rPr sz="938">
                          <a:solidFill>
                            <a:srgbClr val="26342F"/>
                          </a:solidFill>
                          <a:latin typeface="Arial"/>
                          <a:ea typeface="Arial"/>
                          <a:cs typeface="Arial"/>
                        </a:rPr>
                        <a:t>Kathryn 118</a:t>
                      </a:r>
                    </a:p>
                  </a:txBody>
                  <a:tcPr marL="76200" marR="76200" marT="47625" marB="47625" anchor="ctr">
                    <a:solidFill>
                      <a:srgbClr val="F2F6F4"/>
                    </a:solidFill>
                  </a:tcPr>
                </a:tc>
                <a:tc>
                  <a:txBody>
                    <a:bodyPr/>
                    <a:lstStyle/>
                    <a:p>
                      <a:r>
                        <a:rPr sz="938">
                          <a:solidFill>
                            <a:srgbClr val="26342F"/>
                          </a:solidFill>
                          <a:latin typeface="Arial"/>
                          <a:ea typeface="Arial"/>
                          <a:cs typeface="Arial"/>
                        </a:rPr>
                        <a:t>160</a:t>
                      </a:r>
                    </a:p>
                  </a:txBody>
                  <a:tcPr marL="76200" marR="76200" marT="47625" marB="47625" anchor="ctr">
                    <a:solidFill>
                      <a:srgbClr val="F2F6F4"/>
                    </a:solidFill>
                  </a:tcPr>
                </a:tc>
                <a:tc>
                  <a:txBody>
                    <a:bodyPr/>
                    <a:lstStyle/>
                    <a:p>
                      <a:r>
                        <a:rPr sz="938">
                          <a:solidFill>
                            <a:srgbClr val="26342F"/>
                          </a:solidFill>
                          <a:latin typeface="Arial"/>
                          <a:ea typeface="Arial"/>
                          <a:cs typeface="Arial"/>
                        </a:rPr>
                        <a:t>3</a:t>
                      </a:r>
                    </a:p>
                  </a:txBody>
                  <a:tcPr marL="76200" marR="76200" marT="47625" marB="47625" anchor="ctr">
                    <a:solidFill>
                      <a:srgbClr val="F2F6F4"/>
                    </a:solidFill>
                  </a:tcPr>
                </a:tc>
                <a:tc>
                  <a:txBody>
                    <a:bodyPr/>
                    <a:lstStyle/>
                    <a:p>
                      <a:r>
                        <a:rPr sz="938">
                          <a:solidFill>
                            <a:srgbClr val="26342F"/>
                          </a:solidFill>
                          <a:latin typeface="Arial"/>
                          <a:ea typeface="Arial"/>
                          <a:cs typeface="Arial"/>
                        </a:rPr>
                        <a:t>4</a:t>
                      </a:r>
                    </a:p>
                  </a:txBody>
                  <a:tcPr marL="76200" marR="76200" marT="47625" marB="47625" anchor="ctr">
                    <a:solidFill>
                      <a:srgbClr val="F2F6F4"/>
                    </a:solidFill>
                  </a:tcPr>
                </a:tc>
                <a:tc>
                  <a:txBody>
                    <a:bodyPr/>
                    <a:lstStyle/>
                    <a:p>
                      <a:r>
                        <a:rPr sz="938">
                          <a:solidFill>
                            <a:srgbClr val="26342F"/>
                          </a:solidFill>
                          <a:latin typeface="Arial"/>
                          <a:ea typeface="Arial"/>
                          <a:cs typeface="Arial"/>
                        </a:rPr>
                        <a:t>120</a:t>
                      </a:r>
                    </a:p>
                  </a:txBody>
                  <a:tcPr marL="76200" marR="76200" marT="47625" marB="47625" anchor="ctr">
                    <a:solidFill>
                      <a:srgbClr val="F2F6F4"/>
                    </a:solidFill>
                  </a:tcPr>
                </a:tc>
              </a:tr>
              <a:tr h="438150">
                <a:tc>
                  <a:txBody>
                    <a:bodyPr/>
                    <a:lstStyle/>
                    <a:p>
                      <a:r>
                        <a:rPr sz="938">
                          <a:solidFill>
                            <a:srgbClr val="26342F"/>
                          </a:solidFill>
                          <a:latin typeface="Arial"/>
                          <a:ea typeface="Arial"/>
                          <a:cs typeface="Arial"/>
                        </a:rPr>
                        <a:t>Jasmine 108</a:t>
                      </a:r>
                    </a:p>
                  </a:txBody>
                  <a:tcPr marL="76200" marR="76200" marT="47625" marB="47625" anchor="ctr"/>
                </a:tc>
                <a:tc>
                  <a:txBody>
                    <a:bodyPr/>
                    <a:lstStyle/>
                    <a:p>
                      <a:r>
                        <a:rPr sz="938">
                          <a:solidFill>
                            <a:srgbClr val="26342F"/>
                          </a:solidFill>
                          <a:latin typeface="Arial"/>
                          <a:ea typeface="Arial"/>
                          <a:cs typeface="Arial"/>
                        </a:rPr>
                        <a:t>159</a:t>
                      </a:r>
                    </a:p>
                  </a:txBody>
                  <a:tcPr marL="76200" marR="76200" marT="47625" marB="47625" anchor="ctr"/>
                </a:tc>
                <a:tc>
                  <a:txBody>
                    <a:bodyPr/>
                    <a:lstStyle/>
                    <a:p>
                      <a:r>
                        <a:rPr sz="938">
                          <a:solidFill>
                            <a:srgbClr val="26342F"/>
                          </a:solidFill>
                          <a:latin typeface="Arial"/>
                          <a:ea typeface="Arial"/>
                          <a:cs typeface="Arial"/>
                        </a:rPr>
                        <a:t>3</a:t>
                      </a:r>
                    </a:p>
                  </a:txBody>
                  <a:tcPr marL="76200" marR="76200" marT="47625" marB="47625" anchor="ctr"/>
                </a:tc>
                <a:tc>
                  <a:txBody>
                    <a:bodyPr/>
                    <a:lstStyle/>
                    <a:p>
                      <a:r>
                        <a:rPr sz="938">
                          <a:solidFill>
                            <a:srgbClr val="26342F"/>
                          </a:solidFill>
                          <a:latin typeface="Arial"/>
                          <a:ea typeface="Arial"/>
                          <a:cs typeface="Arial"/>
                        </a:rPr>
                        <a:t>4</a:t>
                      </a:r>
                    </a:p>
                  </a:txBody>
                  <a:tcPr marL="76200" marR="76200" marT="47625" marB="47625" anchor="ctr"/>
                </a:tc>
                <a:tc>
                  <a:txBody>
                    <a:bodyPr/>
                    <a:lstStyle/>
                    <a:p>
                      <a:r>
                        <a:rPr sz="938">
                          <a:solidFill>
                            <a:srgbClr val="26342F"/>
                          </a:solidFill>
                          <a:latin typeface="Arial"/>
                          <a:ea typeface="Arial"/>
                          <a:cs typeface="Arial"/>
                        </a:rPr>
                        <a:t>119</a:t>
                      </a:r>
                    </a:p>
                  </a:txBody>
                  <a:tcPr marL="76200" marR="76200" marT="47625" marB="47625" anchor="ctr"/>
                </a:tc>
              </a:tr>
              <a:tr h="438150">
                <a:tc>
                  <a:txBody>
                    <a:bodyPr/>
                    <a:lstStyle/>
                    <a:p>
                      <a:r>
                        <a:rPr sz="938">
                          <a:solidFill>
                            <a:srgbClr val="26342F"/>
                          </a:solidFill>
                          <a:latin typeface="Arial"/>
                          <a:ea typeface="Arial"/>
                          <a:cs typeface="Arial"/>
                        </a:rPr>
                        <a:t>Shannon</a:t>
                      </a:r>
                    </a:p>
                  </a:txBody>
                  <a:tcPr marL="76200" marR="76200" marT="47625" marB="47625" anchor="ctr">
                    <a:solidFill>
                      <a:srgbClr val="F2F6F4"/>
                    </a:solidFill>
                  </a:tcPr>
                </a:tc>
                <a:tc>
                  <a:txBody>
                    <a:bodyPr/>
                    <a:lstStyle/>
                    <a:p>
                      <a:r>
                        <a:rPr sz="938">
                          <a:solidFill>
                            <a:srgbClr val="26342F"/>
                          </a:solidFill>
                          <a:latin typeface="Arial"/>
                          <a:ea typeface="Arial"/>
                          <a:cs typeface="Arial"/>
                        </a:rPr>
                        <a:t>154</a:t>
                      </a:r>
                    </a:p>
                  </a:txBody>
                  <a:tcPr marL="76200" marR="76200" marT="47625" marB="47625" anchor="ctr">
                    <a:solidFill>
                      <a:srgbClr val="F2F6F4"/>
                    </a:solidFill>
                  </a:tcPr>
                </a:tc>
                <a:tc>
                  <a:txBody>
                    <a:bodyPr/>
                    <a:lstStyle/>
                    <a:p>
                      <a:r>
                        <a:rPr sz="938">
                          <a:solidFill>
                            <a:srgbClr val="26342F"/>
                          </a:solidFill>
                          <a:latin typeface="Arial"/>
                          <a:ea typeface="Arial"/>
                          <a:cs typeface="Arial"/>
                        </a:rPr>
                        <a:t>3</a:t>
                      </a:r>
                    </a:p>
                  </a:txBody>
                  <a:tcPr marL="76200" marR="76200" marT="47625" marB="47625" anchor="ctr">
                    <a:solidFill>
                      <a:srgbClr val="F2F6F4"/>
                    </a:solidFill>
                  </a:tcPr>
                </a:tc>
                <a:tc>
                  <a:txBody>
                    <a:bodyPr/>
                    <a:lstStyle/>
                    <a:p>
                      <a:r>
                        <a:rPr sz="938">
                          <a:solidFill>
                            <a:srgbClr val="26342F"/>
                          </a:solidFill>
                          <a:latin typeface="Arial"/>
                          <a:ea typeface="Arial"/>
                          <a:cs typeface="Arial"/>
                        </a:rPr>
                        <a:t>3</a:t>
                      </a:r>
                    </a:p>
                  </a:txBody>
                  <a:tcPr marL="76200" marR="76200" marT="47625" marB="47625" anchor="ctr">
                    <a:solidFill>
                      <a:srgbClr val="F2F6F4"/>
                    </a:solidFill>
                  </a:tcPr>
                </a:tc>
                <a:tc>
                  <a:txBody>
                    <a:bodyPr/>
                    <a:lstStyle/>
                    <a:p>
                      <a:r>
                        <a:rPr sz="938">
                          <a:solidFill>
                            <a:srgbClr val="26342F"/>
                          </a:solidFill>
                          <a:latin typeface="Arial"/>
                          <a:ea typeface="Arial"/>
                          <a:cs typeface="Arial"/>
                        </a:rPr>
                        <a:t>120</a:t>
                      </a:r>
                    </a:p>
                  </a:txBody>
                  <a:tcPr marL="76200" marR="76200" marT="47625" marB="47625" anchor="ctr">
                    <a:solidFill>
                      <a:srgbClr val="F2F6F4"/>
                    </a:solidFill>
                  </a:tcPr>
                </a:tc>
              </a:tr>
              <a:tr h="438150">
                <a:tc>
                  <a:txBody>
                    <a:bodyPr/>
                    <a:lstStyle/>
                    <a:p>
                      <a:r>
                        <a:rPr sz="938">
                          <a:solidFill>
                            <a:srgbClr val="26342F"/>
                          </a:solidFill>
                          <a:latin typeface="Arial"/>
                          <a:ea typeface="Arial"/>
                          <a:cs typeface="Arial"/>
                        </a:rPr>
                        <a:t>Kathryn 100</a:t>
                      </a:r>
                    </a:p>
                  </a:txBody>
                  <a:tcPr marL="76200" marR="76200" marT="47625" marB="47625" anchor="ctr"/>
                </a:tc>
                <a:tc>
                  <a:txBody>
                    <a:bodyPr/>
                    <a:lstStyle/>
                    <a:p>
                      <a:r>
                        <a:rPr sz="938">
                          <a:solidFill>
                            <a:srgbClr val="26342F"/>
                          </a:solidFill>
                          <a:latin typeface="Arial"/>
                          <a:ea typeface="Arial"/>
                          <a:cs typeface="Arial"/>
                        </a:rPr>
                        <a:t>139</a:t>
                      </a:r>
                    </a:p>
                  </a:txBody>
                  <a:tcPr marL="76200" marR="76200" marT="47625" marB="47625" anchor="ctr"/>
                </a:tc>
                <a:tc>
                  <a:txBody>
                    <a:bodyPr/>
                    <a:lstStyle/>
                    <a:p>
                      <a:r>
                        <a:rPr sz="938">
                          <a:solidFill>
                            <a:srgbClr val="26342F"/>
                          </a:solidFill>
                          <a:latin typeface="Arial"/>
                          <a:ea typeface="Arial"/>
                          <a:cs typeface="Arial"/>
                        </a:rPr>
                        <a:t>2</a:t>
                      </a:r>
                    </a:p>
                  </a:txBody>
                  <a:tcPr marL="76200" marR="76200" marT="47625" marB="47625" anchor="ctr"/>
                </a:tc>
                <a:tc>
                  <a:txBody>
                    <a:bodyPr/>
                    <a:lstStyle/>
                    <a:p>
                      <a:r>
                        <a:rPr sz="938">
                          <a:solidFill>
                            <a:srgbClr val="26342F"/>
                          </a:solidFill>
                          <a:latin typeface="Arial"/>
                          <a:ea typeface="Arial"/>
                          <a:cs typeface="Arial"/>
                        </a:rPr>
                        <a:t>3</a:t>
                      </a:r>
                    </a:p>
                  </a:txBody>
                  <a:tcPr marL="76200" marR="76200" marT="47625" marB="47625" anchor="ctr"/>
                </a:tc>
                <a:tc>
                  <a:txBody>
                    <a:bodyPr/>
                    <a:lstStyle/>
                    <a:p>
                      <a:r>
                        <a:rPr sz="938">
                          <a:solidFill>
                            <a:srgbClr val="26342F"/>
                          </a:solidFill>
                          <a:latin typeface="Arial"/>
                          <a:ea typeface="Arial"/>
                          <a:cs typeface="Arial"/>
                        </a:rPr>
                        <a:t>120</a:t>
                      </a:r>
                    </a:p>
                  </a:txBody>
                  <a:tcPr marL="76200" marR="76200" marT="47625" marB="47625" anchor="ctr"/>
                </a:tc>
              </a:tr>
              <a:tr h="438150">
                <a:tc>
                  <a:txBody>
                    <a:bodyPr/>
                    <a:lstStyle/>
                    <a:p>
                      <a:r>
                        <a:rPr sz="938">
                          <a:solidFill>
                            <a:srgbClr val="26342F"/>
                          </a:solidFill>
                          <a:latin typeface="Arial"/>
                          <a:ea typeface="Arial"/>
                          <a:cs typeface="Arial"/>
                        </a:rPr>
                        <a:t>Jasmine 100</a:t>
                      </a:r>
                    </a:p>
                  </a:txBody>
                  <a:tcPr marL="76200" marR="76200" marT="47625" marB="47625" anchor="ctr">
                    <a:solidFill>
                      <a:srgbClr val="F2F6F4"/>
                    </a:solidFill>
                  </a:tcPr>
                </a:tc>
                <a:tc>
                  <a:txBody>
                    <a:bodyPr/>
                    <a:lstStyle/>
                    <a:p>
                      <a:r>
                        <a:rPr sz="938">
                          <a:solidFill>
                            <a:srgbClr val="26342F"/>
                          </a:solidFill>
                          <a:latin typeface="Arial"/>
                          <a:ea typeface="Arial"/>
                          <a:cs typeface="Arial"/>
                        </a:rPr>
                        <a:t>127</a:t>
                      </a:r>
                    </a:p>
                  </a:txBody>
                  <a:tcPr marL="76200" marR="76200" marT="47625" marB="47625" anchor="ctr">
                    <a:solidFill>
                      <a:srgbClr val="F2F6F4"/>
                    </a:solidFill>
                  </a:tcPr>
                </a:tc>
                <a:tc>
                  <a:txBody>
                    <a:bodyPr/>
                    <a:lstStyle/>
                    <a:p>
                      <a:r>
                        <a:rPr sz="938">
                          <a:solidFill>
                            <a:srgbClr val="26342F"/>
                          </a:solidFill>
                          <a:latin typeface="Arial"/>
                          <a:ea typeface="Arial"/>
                          <a:cs typeface="Arial"/>
                        </a:rPr>
                        <a:t>3</a:t>
                      </a:r>
                    </a:p>
                  </a:txBody>
                  <a:tcPr marL="76200" marR="76200" marT="47625" marB="47625" anchor="ctr">
                    <a:solidFill>
                      <a:srgbClr val="F2F6F4"/>
                    </a:solidFill>
                  </a:tcPr>
                </a:tc>
                <a:tc>
                  <a:txBody>
                    <a:bodyPr/>
                    <a:lstStyle/>
                    <a:p>
                      <a:r>
                        <a:rPr sz="938">
                          <a:solidFill>
                            <a:srgbClr val="26342F"/>
                          </a:solidFill>
                          <a:latin typeface="Arial"/>
                          <a:ea typeface="Arial"/>
                          <a:cs typeface="Arial"/>
                        </a:rPr>
                        <a:t>3</a:t>
                      </a:r>
                    </a:p>
                  </a:txBody>
                  <a:tcPr marL="76200" marR="76200" marT="47625" marB="47625" anchor="ctr">
                    <a:solidFill>
                      <a:srgbClr val="F2F6F4"/>
                    </a:solidFill>
                  </a:tcPr>
                </a:tc>
                <a:tc>
                  <a:txBody>
                    <a:bodyPr/>
                    <a:lstStyle/>
                    <a:p>
                      <a:r>
                        <a:rPr sz="938">
                          <a:solidFill>
                            <a:srgbClr val="26342F"/>
                          </a:solidFill>
                          <a:latin typeface="Arial"/>
                          <a:ea typeface="Arial"/>
                          <a:cs typeface="Arial"/>
                        </a:rPr>
                        <a:t>120</a:t>
                      </a:r>
                    </a:p>
                  </a:txBody>
                  <a:tcPr marL="76200" marR="76200" marT="47625" marB="47625" anchor="ctr">
                    <a:solidFill>
                      <a:srgbClr val="F2F6F4"/>
                    </a:solidFill>
                  </a:tcPr>
                </a:tc>
              </a:tr>
              <a:tr h="438150">
                <a:tc>
                  <a:txBody>
                    <a:bodyPr/>
                    <a:lstStyle/>
                    <a:p>
                      <a:r>
                        <a:rPr sz="938">
                          <a:solidFill>
                            <a:srgbClr val="26342F"/>
                          </a:solidFill>
                          <a:latin typeface="Arial"/>
                          <a:ea typeface="Arial"/>
                          <a:cs typeface="Arial"/>
                        </a:rPr>
                        <a:t>Chloe</a:t>
                      </a:r>
                    </a:p>
                  </a:txBody>
                  <a:tcPr marL="76200" marR="76200" marT="47625" marB="47625" anchor="ctr"/>
                </a:tc>
                <a:tc>
                  <a:txBody>
                    <a:bodyPr/>
                    <a:lstStyle/>
                    <a:p>
                      <a:r>
                        <a:rPr sz="938">
                          <a:solidFill>
                            <a:srgbClr val="26342F"/>
                          </a:solidFill>
                          <a:latin typeface="Arial"/>
                          <a:ea typeface="Arial"/>
                          <a:cs typeface="Arial"/>
                        </a:rPr>
                        <a:t>120</a:t>
                      </a:r>
                    </a:p>
                  </a:txBody>
                  <a:tcPr marL="76200" marR="76200" marT="47625" marB="47625" anchor="ctr"/>
                </a:tc>
                <a:tc>
                  <a:txBody>
                    <a:bodyPr/>
                    <a:lstStyle/>
                    <a:p>
                      <a:r>
                        <a:rPr sz="938">
                          <a:solidFill>
                            <a:srgbClr val="26342F"/>
                          </a:solidFill>
                          <a:latin typeface="Arial"/>
                          <a:ea typeface="Arial"/>
                          <a:cs typeface="Arial"/>
                        </a:rPr>
                        <a:t>3</a:t>
                      </a:r>
                    </a:p>
                  </a:txBody>
                  <a:tcPr marL="76200" marR="76200" marT="47625" marB="47625" anchor="ctr"/>
                </a:tc>
                <a:tc>
                  <a:txBody>
                    <a:bodyPr/>
                    <a:lstStyle/>
                    <a:p>
                      <a:r>
                        <a:rPr sz="938">
                          <a:solidFill>
                            <a:srgbClr val="26342F"/>
                          </a:solidFill>
                          <a:latin typeface="Arial"/>
                          <a:ea typeface="Arial"/>
                          <a:cs typeface="Arial"/>
                        </a:rPr>
                        <a:t>2</a:t>
                      </a:r>
                    </a:p>
                  </a:txBody>
                  <a:tcPr marL="76200" marR="76200" marT="47625" marB="47625" anchor="ctr"/>
                </a:tc>
                <a:tc>
                  <a:txBody>
                    <a:bodyPr/>
                    <a:lstStyle/>
                    <a:p>
                      <a:r>
                        <a:rPr sz="938">
                          <a:solidFill>
                            <a:srgbClr val="26342F"/>
                          </a:solidFill>
                          <a:latin typeface="Arial"/>
                          <a:ea typeface="Arial"/>
                          <a:cs typeface="Arial"/>
                        </a:rPr>
                        <a:t>120</a:t>
                      </a:r>
                    </a:p>
                  </a:txBody>
                  <a:tcPr marL="76200" marR="76200" marT="47625" marB="47625" anchor="ctr"/>
                </a:tc>
              </a:tr>
              <a:tr h="438150">
                <a:tc>
                  <a:txBody>
                    <a:bodyPr/>
                    <a:lstStyle/>
                    <a:p>
                      <a:r>
                        <a:rPr sz="938">
                          <a:solidFill>
                            <a:srgbClr val="26342F"/>
                          </a:solidFill>
                          <a:latin typeface="Arial"/>
                          <a:ea typeface="Arial"/>
                          <a:cs typeface="Arial"/>
                        </a:rPr>
                        <a:t>Aurora</a:t>
                      </a:r>
                    </a:p>
                  </a:txBody>
                  <a:tcPr marL="76200" marR="76200" marT="47625" marB="47625" anchor="ctr">
                    <a:solidFill>
                      <a:srgbClr val="F2F6F4"/>
                    </a:solidFill>
                  </a:tcPr>
                </a:tc>
                <a:tc>
                  <a:txBody>
                    <a:bodyPr/>
                    <a:lstStyle/>
                    <a:p>
                      <a:r>
                        <a:rPr sz="938">
                          <a:solidFill>
                            <a:srgbClr val="26342F"/>
                          </a:solidFill>
                          <a:latin typeface="Arial"/>
                          <a:ea typeface="Arial"/>
                          <a:cs typeface="Arial"/>
                        </a:rPr>
                        <a:t>—</a:t>
                      </a:r>
                    </a:p>
                  </a:txBody>
                  <a:tcPr marL="76200" marR="76200" marT="47625" marB="47625" anchor="ctr">
                    <a:solidFill>
                      <a:srgbClr val="F2F6F4"/>
                    </a:solidFill>
                  </a:tcPr>
                </a:tc>
                <a:tc>
                  <a:txBody>
                    <a:bodyPr/>
                    <a:lstStyle/>
                    <a:p>
                      <a:r>
                        <a:rPr sz="938">
                          <a:solidFill>
                            <a:srgbClr val="26342F"/>
                          </a:solidFill>
                          <a:latin typeface="Arial"/>
                          <a:ea typeface="Arial"/>
                          <a:cs typeface="Arial"/>
                        </a:rPr>
                        <a:t>2</a:t>
                      </a:r>
                    </a:p>
                  </a:txBody>
                  <a:tcPr marL="76200" marR="76200" marT="47625" marB="47625" anchor="ctr">
                    <a:solidFill>
                      <a:srgbClr val="F2F6F4"/>
                    </a:solidFill>
                  </a:tcPr>
                </a:tc>
                <a:tc>
                  <a:txBody>
                    <a:bodyPr/>
                    <a:lstStyle/>
                    <a:p>
                      <a:r>
                        <a:rPr sz="938">
                          <a:solidFill>
                            <a:srgbClr val="26342F"/>
                          </a:solidFill>
                          <a:latin typeface="Arial"/>
                          <a:ea typeface="Arial"/>
                          <a:cs typeface="Arial"/>
                        </a:rPr>
                        <a:t>3</a:t>
                      </a:r>
                    </a:p>
                  </a:txBody>
                  <a:tcPr marL="76200" marR="76200" marT="47625" marB="47625" anchor="ctr">
                    <a:solidFill>
                      <a:srgbClr val="F2F6F4"/>
                    </a:solidFill>
                  </a:tcPr>
                </a:tc>
                <a:tc>
                  <a:txBody>
                    <a:bodyPr/>
                    <a:lstStyle/>
                    <a:p>
                      <a:r>
                        <a:rPr sz="938">
                          <a:solidFill>
                            <a:srgbClr val="26342F"/>
                          </a:solidFill>
                          <a:latin typeface="Arial"/>
                          <a:ea typeface="Arial"/>
                          <a:cs typeface="Arial"/>
                        </a:rPr>
                        <a:t>150</a:t>
                      </a:r>
                    </a:p>
                  </a:txBody>
                  <a:tcPr marL="76200" marR="76200" marT="47625" marB="47625" anchor="ctr">
                    <a:solidFill>
                      <a:srgbClr val="F2F6F4"/>
                    </a:solidFill>
                  </a:tcPr>
                </a:tc>
              </a:tr>
            </a:tbl>
          </a:graphicData>
        </a:graphic>
      </p:graphicFrame>
      <p:sp>
        <p:nvSpPr>
          <p:cNvPr id="7" name="models-note">
            <a:extLst xmlns:a="http://schemas.openxmlformats.org/drawingml/2006/main">
              <a:ext uri="{FF2B5EF4-FFF2-40B4-BE49-F238E27FC236}">
                <a16:creationId xmlns:a16="http://schemas.microsoft.com/office/drawing/2014/main" id="{915A0F43-2E65-4C59-A9CD-66F89CECCE9C}"/>
              </a:ext>
            </a:extLst>
          </p:cNvPr>
          <p:cNvSpPr>
            <a:spLocks xmlns:a="http://schemas.openxmlformats.org/drawingml/2006/main" noGrp="1"/>
          </p:cNvSpPr>
          <p:nvPr/>
        </p:nvSpPr>
        <p:spPr>
          <a:xfrm xmlns:a="http://schemas.openxmlformats.org/drawingml/2006/main">
            <a:off x="609600" y="6210300"/>
            <a:ext cx="10382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863">
                <a:solidFill>
                  <a:srgbClr val="66736E"/>
                </a:solidFill>
                <a:latin typeface="Arial"/>
                <a:ea typeface="Arial"/>
                <a:cs typeface="Arial"/>
              </a:defRPr>
            </a:defPPr>
          </a:lstStyle>
          <a:p xmlns:a="http://schemas.openxmlformats.org/drawingml/2006/main">
            <a:pPr>
              <a:defRPr sz="863">
                <a:solidFill>
                  <a:srgbClr val="66736E"/>
                </a:solidFill>
                <a:latin typeface="Arial"/>
                <a:ea typeface="Arial"/>
                <a:cs typeface="Arial"/>
              </a:defRPr>
            </a:pPr>
            <a:r>
              <a:rPr sz="863">
                <a:solidFill>
                  <a:srgbClr val="66736E"/>
                </a:solidFill>
                <a:latin typeface="Arial"/>
                <a:ea typeface="Arial"/>
                <a:cs typeface="Arial"/>
              </a:rPr>
              <a:t>Published specifications may change. Aurora floor area is not displayed in the current project-page model list.</a:t>
            </a:r>
          </a:p>
        </p:txBody>
      </p:sp>
    </p:spTree>
    <p:extLst>
      <p:ext uri="{BB962C8B-B14F-4D97-AF65-F5344CB8AC3E}">
        <p14:creationId xmlns:p14="http://schemas.microsoft.com/office/powerpoint/2010/main" val="2010892109"/>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title-9">
            <a:extLst xmlns:a="http://schemas.openxmlformats.org/drawingml/2006/main">
              <a:ext uri="{FF2B5EF4-FFF2-40B4-BE49-F238E27FC236}">
                <a16:creationId xmlns:a16="http://schemas.microsoft.com/office/drawing/2014/main" id="{F9F123CE-39A6-470F-A8F2-7003D8C59761}"/>
              </a:ext>
            </a:extLst>
          </p:cNvPr>
          <p:cNvSpPr>
            <a:spLocks xmlns:a="http://schemas.openxmlformats.org/drawingml/2006/main" noGrp="1"/>
          </p:cNvSpPr>
          <p:nvPr/>
        </p:nvSpPr>
        <p:spPr>
          <a:xfrm xmlns:a="http://schemas.openxmlformats.org/drawingml/2006/main">
            <a:off x="609600" y="361950"/>
            <a:ext cx="106680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550" b="1">
                <a:solidFill>
                  <a:srgbClr val="004B37"/>
                </a:solidFill>
                <a:latin typeface="Arial"/>
                <a:ea typeface="Arial"/>
                <a:cs typeface="Arial"/>
              </a:defRPr>
            </a:defPPr>
          </a:lstStyle>
          <a:p xmlns:a="http://schemas.openxmlformats.org/drawingml/2006/main">
            <a:pPr>
              <a:defRPr sz="2550" b="1">
                <a:solidFill>
                  <a:srgbClr val="004B37"/>
                </a:solidFill>
                <a:latin typeface="Arial"/>
                <a:ea typeface="Arial"/>
                <a:cs typeface="Arial"/>
              </a:defRPr>
            </a:pPr>
            <a:r>
              <a:rPr sz="2550" b="1">
                <a:solidFill>
                  <a:srgbClr val="004B37"/>
                </a:solidFill>
                <a:latin typeface="Arial"/>
                <a:ea typeface="Arial"/>
                <a:cs typeface="Arial"/>
              </a:rPr>
              <a:t>Model home spotlight</a:t>
            </a:r>
          </a:p>
        </p:txBody>
      </p:sp>
      <p:sp>
        <p:nvSpPr>
          <p:cNvPr id="2" name="accent-9">
            <a:extLst xmlns:a="http://schemas.openxmlformats.org/drawingml/2006/main">
              <a:ext uri="{FF2B5EF4-FFF2-40B4-BE49-F238E27FC236}">
                <a16:creationId xmlns:a16="http://schemas.microsoft.com/office/drawing/2014/main" id="{0D61DE94-1F5A-475F-A6D4-6720FAE11790}"/>
              </a:ext>
            </a:extLst>
          </p:cNvPr>
          <p:cNvSpPr>
            <a:spLocks xmlns:a="http://schemas.openxmlformats.org/drawingml/2006/main" noGrp="1"/>
          </p:cNvSpPr>
          <p:nvPr/>
        </p:nvSpPr>
        <p:spPr>
          <a:xfrm xmlns:a="http://schemas.openxmlformats.org/drawingml/2006/main">
            <a:off x="609600" y="971550"/>
            <a:ext cx="685800" cy="47625"/>
          </a:xfrm>
          <a:prstGeom xmlns:a="http://schemas.openxmlformats.org/drawingml/2006/main" prst="rect">
            <a:avLst/>
          </a:prstGeom>
          <a:solidFill xmlns:a="http://schemas.openxmlformats.org/drawingml/2006/main">
            <a:srgbClr val="F47A20"/>
          </a:solidFill>
          <a:ln xmlns:a="http://schemas.openxmlformats.org/drawingml/2006/main" w="0">
            <a:noFill/>
          </a:ln>
        </p:spPr>
      </p:sp>
      <p:sp>
        <p:nvSpPr>
          <p:cNvPr id="3" name="subtitle-9">
            <a:extLst xmlns:a="http://schemas.openxmlformats.org/drawingml/2006/main">
              <a:ext uri="{FF2B5EF4-FFF2-40B4-BE49-F238E27FC236}">
                <a16:creationId xmlns:a16="http://schemas.microsoft.com/office/drawing/2014/main" id="{5E2E05C4-7FDB-4C82-B65A-5233CB2C6E11}"/>
              </a:ext>
            </a:extLst>
          </p:cNvPr>
          <p:cNvSpPr>
            <a:spLocks xmlns:a="http://schemas.openxmlformats.org/drawingml/2006/main" noGrp="1"/>
          </p:cNvSpPr>
          <p:nvPr/>
        </p:nvSpPr>
        <p:spPr>
          <a:xfrm xmlns:a="http://schemas.openxmlformats.org/drawingml/2006/main">
            <a:off x="1466850" y="800100"/>
            <a:ext cx="9810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75">
                <a:solidFill>
                  <a:srgbClr val="66736E"/>
                </a:solidFill>
                <a:latin typeface="Arial"/>
                <a:ea typeface="Arial"/>
                <a:cs typeface="Arial"/>
              </a:defRPr>
            </a:defPPr>
          </a:lstStyle>
          <a:p xmlns:a="http://schemas.openxmlformats.org/drawingml/2006/main">
            <a:pPr>
              <a:defRPr sz="1275">
                <a:solidFill>
                  <a:srgbClr val="66736E"/>
                </a:solidFill>
                <a:latin typeface="Arial"/>
                <a:ea typeface="Arial"/>
                <a:cs typeface="Arial"/>
              </a:defRPr>
            </a:pPr>
            <a:r>
              <a:rPr sz="1275">
                <a:solidFill>
                  <a:srgbClr val="66736E"/>
                </a:solidFill>
                <a:latin typeface="Arial"/>
                <a:ea typeface="Arial"/>
                <a:cs typeface="Arial"/>
              </a:rPr>
              <a:t>Three options to start the buyer conversation</a:t>
            </a:r>
          </a:p>
        </p:txBody>
      </p:sp>
      <p:sp>
        <p:nvSpPr>
          <p:cNvPr id="4" name="footer-project-9">
            <a:extLst xmlns:a="http://schemas.openxmlformats.org/drawingml/2006/main">
              <a:ext uri="{FF2B5EF4-FFF2-40B4-BE49-F238E27FC236}">
                <a16:creationId xmlns:a16="http://schemas.microsoft.com/office/drawing/2014/main" id="{CA75A569-F6DF-4B1F-B28F-0F18EB6B90CB}"/>
              </a:ext>
            </a:extLst>
          </p:cNvPr>
          <p:cNvSpPr>
            <a:spLocks xmlns:a="http://schemas.openxmlformats.org/drawingml/2006/main" noGrp="1"/>
          </p:cNvSpPr>
          <p:nvPr/>
        </p:nvSpPr>
        <p:spPr>
          <a:xfrm xmlns:a="http://schemas.openxmlformats.org/drawingml/2006/main">
            <a:off x="609600" y="6515100"/>
            <a:ext cx="37147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750">
                <a:solidFill>
                  <a:srgbClr val="66736E"/>
                </a:solidFill>
                <a:latin typeface="Arial"/>
                <a:ea typeface="Arial"/>
                <a:cs typeface="Arial"/>
              </a:defRPr>
            </a:defPPr>
          </a:lstStyle>
          <a:p xmlns:a="http://schemas.openxmlformats.org/drawingml/2006/main">
            <a:pPr>
              <a:defRPr sz="750">
                <a:solidFill>
                  <a:srgbClr val="66736E"/>
                </a:solidFill>
                <a:latin typeface="Arial"/>
                <a:ea typeface="Arial"/>
                <a:cs typeface="Arial"/>
              </a:defRPr>
            </a:pPr>
            <a:r>
              <a:rPr sz="750">
                <a:solidFill>
                  <a:srgbClr val="66736E"/>
                </a:solidFill>
                <a:latin typeface="Arial"/>
                <a:ea typeface="Arial"/>
                <a:cs typeface="Arial"/>
              </a:rPr>
              <a:t>MetroGate Silang Estates</a:t>
            </a:r>
          </a:p>
        </p:txBody>
      </p:sp>
      <p:sp>
        <p:nvSpPr>
          <p:cNvPr id="5" name="footer-number-9">
            <a:extLst xmlns:a="http://schemas.openxmlformats.org/drawingml/2006/main">
              <a:ext uri="{FF2B5EF4-FFF2-40B4-BE49-F238E27FC236}">
                <a16:creationId xmlns:a16="http://schemas.microsoft.com/office/drawing/2014/main" id="{C2BDA32D-FAEA-4B64-B4CC-BCE35EAF2BE9}"/>
              </a:ext>
            </a:extLst>
          </p:cNvPr>
          <p:cNvSpPr>
            <a:spLocks xmlns:a="http://schemas.openxmlformats.org/drawingml/2006/main" noGrp="1"/>
          </p:cNvSpPr>
          <p:nvPr/>
        </p:nvSpPr>
        <p:spPr>
          <a:xfrm xmlns:a="http://schemas.openxmlformats.org/drawingml/2006/main">
            <a:off x="11001375" y="6515100"/>
            <a:ext cx="5715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750">
                <a:solidFill>
                  <a:srgbClr val="66736E"/>
                </a:solidFill>
                <a:latin typeface="Arial"/>
                <a:ea typeface="Arial"/>
                <a:cs typeface="Arial"/>
              </a:defRPr>
            </a:defPPr>
          </a:lstStyle>
          <a:p xmlns:a="http://schemas.openxmlformats.org/drawingml/2006/main">
            <a:pPr>
              <a:defRPr sz="750">
                <a:solidFill>
                  <a:srgbClr val="66736E"/>
                </a:solidFill>
                <a:latin typeface="Arial"/>
                <a:ea typeface="Arial"/>
                <a:cs typeface="Arial"/>
              </a:defRPr>
            </a:pPr>
            <a:r>
              <a:rPr sz="750">
                <a:solidFill>
                  <a:srgbClr val="66736E"/>
                </a:solidFill>
                <a:latin typeface="Arial"/>
                <a:ea typeface="Arial"/>
                <a:cs typeface="Arial"/>
              </a:rPr>
              <a:t>09</a:t>
            </a:r>
          </a:p>
        </p:txBody>
      </p:sp>
      <p:pic>
        <p:nvPicPr>
          <p:cNvPr id="6" name="">
            <a:extLst xmlns:a="http://schemas.openxmlformats.org/drawingml/2006/main">
              <a:ext uri="{FF2B5EF4-FFF2-40B4-BE49-F238E27FC236}">
                <a16:creationId xmlns:a16="http://schemas.microsoft.com/office/drawing/2014/main" id="{D8D88B97-4A6F-4FE7-A941-0F44C3AE9893}"/>
              </a:ext>
            </a:extLst>
          </p:cNvPr>
          <p:cNvPicPr>
            <a:picLocks xmlns:a="http://schemas.openxmlformats.org/drawingml/2006/main" noChangeAspect="1"/>
          </p:cNvPicPr>
          <p:nvPr/>
        </p:nvPicPr>
        <p:blipFill>
          <a:blip xmlns:r="http://schemas.openxmlformats.org/officeDocument/2006/relationships" xmlns:a="http://schemas.openxmlformats.org/drawingml/2006/main" r:embed="R6b7d8252380c435a"/>
          <a:srcRect xmlns:a="http://schemas.openxmlformats.org/drawingml/2006/main" l="0" t="18750" r="0" b="18750"/>
          <a:stretch xmlns:a="http://schemas.openxmlformats.org/drawingml/2006/main">
            <a:fillRect l="0" t="0" r="0" b="0"/>
          </a:stretch>
        </p:blipFill>
        <p:spPr>
          <a:xfrm xmlns:a="http://schemas.openxmlformats.org/drawingml/2006/main">
            <a:off x="609600" y="1428750"/>
            <a:ext cx="3429000" cy="2857500"/>
          </a:xfrm>
          <a:prstGeom xmlns:a="http://schemas.openxmlformats.org/drawingml/2006/main" prst="roundRect">
            <a:avLst>
              <a:gd name="adj" fmla="val 4000"/>
            </a:avLst>
          </a:prstGeom>
        </p:spPr>
      </p:pic>
      <p:sp>
        <p:nvSpPr>
          <p:cNvPr id="7" name="spot-name-0">
            <a:extLst xmlns:a="http://schemas.openxmlformats.org/drawingml/2006/main">
              <a:ext uri="{FF2B5EF4-FFF2-40B4-BE49-F238E27FC236}">
                <a16:creationId xmlns:a16="http://schemas.microsoft.com/office/drawing/2014/main" id="{D7FBD28C-957C-4B2C-983A-BB27308BC11F}"/>
              </a:ext>
            </a:extLst>
          </p:cNvPr>
          <p:cNvSpPr>
            <a:spLocks xmlns:a="http://schemas.openxmlformats.org/drawingml/2006/main" noGrp="1"/>
          </p:cNvSpPr>
          <p:nvPr/>
        </p:nvSpPr>
        <p:spPr>
          <a:xfrm xmlns:a="http://schemas.openxmlformats.org/drawingml/2006/main">
            <a:off x="609600" y="4514850"/>
            <a:ext cx="34290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800" b="1">
                <a:solidFill>
                  <a:srgbClr val="004B37"/>
                </a:solidFill>
                <a:latin typeface="Arial"/>
                <a:ea typeface="Arial"/>
                <a:cs typeface="Arial"/>
              </a:defRPr>
            </a:defPPr>
          </a:lstStyle>
          <a:p xmlns:a="http://schemas.openxmlformats.org/drawingml/2006/main">
            <a:pPr>
              <a:defRPr sz="1800" b="1">
                <a:solidFill>
                  <a:srgbClr val="004B37"/>
                </a:solidFill>
                <a:latin typeface="Arial"/>
                <a:ea typeface="Arial"/>
                <a:cs typeface="Arial"/>
              </a:defRPr>
            </a:pPr>
            <a:r>
              <a:rPr sz="1800" b="1">
                <a:solidFill>
                  <a:srgbClr val="004B37"/>
                </a:solidFill>
                <a:latin typeface="Arial"/>
                <a:ea typeface="Arial"/>
                <a:cs typeface="Arial"/>
              </a:rPr>
              <a:t>Kathryn Dressed</a:t>
            </a:r>
          </a:p>
        </p:txBody>
      </p:sp>
      <p:sp>
        <p:nvSpPr>
          <p:cNvPr id="8" name="spot-spec-0">
            <a:extLst xmlns:a="http://schemas.openxmlformats.org/drawingml/2006/main">
              <a:ext uri="{FF2B5EF4-FFF2-40B4-BE49-F238E27FC236}">
                <a16:creationId xmlns:a16="http://schemas.microsoft.com/office/drawing/2014/main" id="{AC1CBA29-C40C-452A-A06E-F3CA18F4FA5E}"/>
              </a:ext>
            </a:extLst>
          </p:cNvPr>
          <p:cNvSpPr>
            <a:spLocks xmlns:a="http://schemas.openxmlformats.org/drawingml/2006/main" noGrp="1"/>
          </p:cNvSpPr>
          <p:nvPr/>
        </p:nvSpPr>
        <p:spPr>
          <a:xfrm xmlns:a="http://schemas.openxmlformats.org/drawingml/2006/main">
            <a:off x="609600" y="4933950"/>
            <a:ext cx="34290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a:solidFill>
                  <a:srgbClr val="26342F"/>
                </a:solidFill>
                <a:latin typeface="Arial"/>
                <a:ea typeface="Arial"/>
                <a:cs typeface="Arial"/>
              </a:defRPr>
            </a:defPPr>
          </a:lstStyle>
          <a:p xmlns:a="http://schemas.openxmlformats.org/drawingml/2006/main">
            <a:pPr>
              <a:defRPr sz="1200">
                <a:solidFill>
                  <a:srgbClr val="26342F"/>
                </a:solidFill>
                <a:latin typeface="Arial"/>
                <a:ea typeface="Arial"/>
                <a:cs typeface="Arial"/>
              </a:defRPr>
            </a:pPr>
            <a:r>
              <a:rPr sz="1200">
                <a:solidFill>
                  <a:srgbClr val="26342F"/>
                </a:solidFill>
                <a:latin typeface="Arial"/>
                <a:ea typeface="Arial"/>
                <a:cs typeface="Arial"/>
              </a:rPr>
              <a:t>Actual model home · 128 sqm floor area · 120 sqm minimum lot</a:t>
            </a:r>
          </a:p>
        </p:txBody>
      </p:sp>
      <p:pic>
        <p:nvPicPr>
          <p:cNvPr id="9" name="">
            <a:extLst xmlns:a="http://schemas.openxmlformats.org/drawingml/2006/main">
              <a:ext uri="{FF2B5EF4-FFF2-40B4-BE49-F238E27FC236}">
                <a16:creationId xmlns:a16="http://schemas.microsoft.com/office/drawing/2014/main" id="{8D61A81C-EB1D-41CE-84CC-66E239B01635}"/>
              </a:ext>
            </a:extLst>
          </p:cNvPr>
          <p:cNvPicPr>
            <a:picLocks xmlns:a="http://schemas.openxmlformats.org/drawingml/2006/main" noChangeAspect="1"/>
          </p:cNvPicPr>
          <p:nvPr/>
        </p:nvPicPr>
        <p:blipFill>
          <a:blip xmlns:r="http://schemas.openxmlformats.org/officeDocument/2006/relationships" xmlns:a="http://schemas.openxmlformats.org/drawingml/2006/main" r:embed="Rc255f995d3d64968"/>
          <a:srcRect xmlns:a="http://schemas.openxmlformats.org/drawingml/2006/main" l="3417" t="0" r="3417" b="0"/>
          <a:stretch xmlns:a="http://schemas.openxmlformats.org/drawingml/2006/main">
            <a:fillRect l="0" t="0" r="0" b="0"/>
          </a:stretch>
        </p:blipFill>
        <p:spPr>
          <a:xfrm xmlns:a="http://schemas.openxmlformats.org/drawingml/2006/main">
            <a:off x="4343400" y="1428750"/>
            <a:ext cx="3429000" cy="2857500"/>
          </a:xfrm>
          <a:prstGeom xmlns:a="http://schemas.openxmlformats.org/drawingml/2006/main" prst="roundRect">
            <a:avLst>
              <a:gd name="adj" fmla="val 4000"/>
            </a:avLst>
          </a:prstGeom>
        </p:spPr>
      </p:pic>
      <p:sp>
        <p:nvSpPr>
          <p:cNvPr id="10" name="spot-name-1">
            <a:extLst xmlns:a="http://schemas.openxmlformats.org/drawingml/2006/main">
              <a:ext uri="{FF2B5EF4-FFF2-40B4-BE49-F238E27FC236}">
                <a16:creationId xmlns:a16="http://schemas.microsoft.com/office/drawing/2014/main" id="{F1D03737-B5A6-4AE4-A991-A8C0483B0E8A}"/>
              </a:ext>
            </a:extLst>
          </p:cNvPr>
          <p:cNvSpPr>
            <a:spLocks xmlns:a="http://schemas.openxmlformats.org/drawingml/2006/main" noGrp="1"/>
          </p:cNvSpPr>
          <p:nvPr/>
        </p:nvSpPr>
        <p:spPr>
          <a:xfrm xmlns:a="http://schemas.openxmlformats.org/drawingml/2006/main">
            <a:off x="4343400" y="4514850"/>
            <a:ext cx="34290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800" b="1">
                <a:solidFill>
                  <a:srgbClr val="004B37"/>
                </a:solidFill>
                <a:latin typeface="Arial"/>
                <a:ea typeface="Arial"/>
                <a:cs typeface="Arial"/>
              </a:defRPr>
            </a:defPPr>
          </a:lstStyle>
          <a:p xmlns:a="http://schemas.openxmlformats.org/drawingml/2006/main">
            <a:pPr>
              <a:defRPr sz="1800" b="1">
                <a:solidFill>
                  <a:srgbClr val="004B37"/>
                </a:solidFill>
                <a:latin typeface="Arial"/>
                <a:ea typeface="Arial"/>
                <a:cs typeface="Arial"/>
              </a:defRPr>
            </a:pPr>
            <a:r>
              <a:rPr sz="1800" b="1">
                <a:solidFill>
                  <a:srgbClr val="004B37"/>
                </a:solidFill>
                <a:latin typeface="Arial"/>
                <a:ea typeface="Arial"/>
                <a:cs typeface="Arial"/>
              </a:rPr>
              <a:t>Ivanah Dressed</a:t>
            </a:r>
          </a:p>
        </p:txBody>
      </p:sp>
      <p:sp>
        <p:nvSpPr>
          <p:cNvPr id="11" name="spot-spec-1">
            <a:extLst xmlns:a="http://schemas.openxmlformats.org/drawingml/2006/main">
              <a:ext uri="{FF2B5EF4-FFF2-40B4-BE49-F238E27FC236}">
                <a16:creationId xmlns:a16="http://schemas.microsoft.com/office/drawing/2014/main" id="{76DF8CE9-A0C0-483B-8E77-185602BFFCE2}"/>
              </a:ext>
            </a:extLst>
          </p:cNvPr>
          <p:cNvSpPr>
            <a:spLocks xmlns:a="http://schemas.openxmlformats.org/drawingml/2006/main" noGrp="1"/>
          </p:cNvSpPr>
          <p:nvPr/>
        </p:nvSpPr>
        <p:spPr>
          <a:xfrm xmlns:a="http://schemas.openxmlformats.org/drawingml/2006/main">
            <a:off x="4343400" y="4933950"/>
            <a:ext cx="34290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a:solidFill>
                  <a:srgbClr val="26342F"/>
                </a:solidFill>
                <a:latin typeface="Arial"/>
                <a:ea typeface="Arial"/>
                <a:cs typeface="Arial"/>
              </a:defRPr>
            </a:defPPr>
          </a:lstStyle>
          <a:p xmlns:a="http://schemas.openxmlformats.org/drawingml/2006/main">
            <a:pPr>
              <a:defRPr sz="1200">
                <a:solidFill>
                  <a:srgbClr val="26342F"/>
                </a:solidFill>
                <a:latin typeface="Arial"/>
                <a:ea typeface="Arial"/>
                <a:cs typeface="Arial"/>
              </a:defRPr>
            </a:pPr>
            <a:r>
              <a:rPr sz="1200">
                <a:solidFill>
                  <a:srgbClr val="26342F"/>
                </a:solidFill>
                <a:latin typeface="Arial"/>
                <a:ea typeface="Arial"/>
                <a:cs typeface="Arial"/>
              </a:rPr>
              <a:t>Actual model home · 166 sqm floor area · 120 sqm minimum lot</a:t>
            </a:r>
          </a:p>
        </p:txBody>
      </p:sp>
      <p:pic>
        <p:nvPicPr>
          <p:cNvPr id="12" name="">
            <a:extLst xmlns:a="http://schemas.openxmlformats.org/drawingml/2006/main">
              <a:ext uri="{FF2B5EF4-FFF2-40B4-BE49-F238E27FC236}">
                <a16:creationId xmlns:a16="http://schemas.microsoft.com/office/drawing/2014/main" id="{321103D8-EFA7-474B-9D00-D5F532166243}"/>
              </a:ext>
            </a:extLst>
          </p:cNvPr>
          <p:cNvPicPr>
            <a:picLocks xmlns:a="http://schemas.openxmlformats.org/drawingml/2006/main" noChangeAspect="1"/>
          </p:cNvPicPr>
          <p:nvPr/>
        </p:nvPicPr>
        <p:blipFill>
          <a:blip xmlns:r="http://schemas.openxmlformats.org/officeDocument/2006/relationships" xmlns:a="http://schemas.openxmlformats.org/drawingml/2006/main" r:embed="Re077087f573e4398"/>
          <a:srcRect xmlns:a="http://schemas.openxmlformats.org/drawingml/2006/main" l="0" t="18750" r="0" b="18750"/>
          <a:stretch xmlns:a="http://schemas.openxmlformats.org/drawingml/2006/main">
            <a:fillRect l="0" t="0" r="0" b="0"/>
          </a:stretch>
        </p:blipFill>
        <p:spPr>
          <a:xfrm xmlns:a="http://schemas.openxmlformats.org/drawingml/2006/main">
            <a:off x="8077200" y="1428750"/>
            <a:ext cx="3429000" cy="2857500"/>
          </a:xfrm>
          <a:prstGeom xmlns:a="http://schemas.openxmlformats.org/drawingml/2006/main" prst="roundRect">
            <a:avLst>
              <a:gd name="adj" fmla="val 4000"/>
            </a:avLst>
          </a:prstGeom>
        </p:spPr>
      </p:pic>
      <p:sp>
        <p:nvSpPr>
          <p:cNvPr id="13" name="spot-name-2">
            <a:extLst xmlns:a="http://schemas.openxmlformats.org/drawingml/2006/main">
              <a:ext uri="{FF2B5EF4-FFF2-40B4-BE49-F238E27FC236}">
                <a16:creationId xmlns:a16="http://schemas.microsoft.com/office/drawing/2014/main" id="{1C37A81C-59BF-4461-A166-92C84E23CB66}"/>
              </a:ext>
            </a:extLst>
          </p:cNvPr>
          <p:cNvSpPr>
            <a:spLocks xmlns:a="http://schemas.openxmlformats.org/drawingml/2006/main" noGrp="1"/>
          </p:cNvSpPr>
          <p:nvPr/>
        </p:nvSpPr>
        <p:spPr>
          <a:xfrm xmlns:a="http://schemas.openxmlformats.org/drawingml/2006/main">
            <a:off x="8077200" y="4514850"/>
            <a:ext cx="34290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800" b="1">
                <a:solidFill>
                  <a:srgbClr val="004B37"/>
                </a:solidFill>
                <a:latin typeface="Arial"/>
                <a:ea typeface="Arial"/>
                <a:cs typeface="Arial"/>
              </a:defRPr>
            </a:defPPr>
          </a:lstStyle>
          <a:p xmlns:a="http://schemas.openxmlformats.org/drawingml/2006/main">
            <a:pPr>
              <a:defRPr sz="1800" b="1">
                <a:solidFill>
                  <a:srgbClr val="004B37"/>
                </a:solidFill>
                <a:latin typeface="Arial"/>
                <a:ea typeface="Arial"/>
                <a:cs typeface="Arial"/>
              </a:defRPr>
            </a:pPr>
            <a:r>
              <a:rPr sz="1800" b="1">
                <a:solidFill>
                  <a:srgbClr val="004B37"/>
                </a:solidFill>
                <a:latin typeface="Arial"/>
                <a:ea typeface="Arial"/>
                <a:cs typeface="Arial"/>
              </a:rPr>
              <a:t>Chloe Bare</a:t>
            </a:r>
          </a:p>
        </p:txBody>
      </p:sp>
      <p:sp>
        <p:nvSpPr>
          <p:cNvPr id="14" name="spot-spec-2">
            <a:extLst xmlns:a="http://schemas.openxmlformats.org/drawingml/2006/main">
              <a:ext uri="{FF2B5EF4-FFF2-40B4-BE49-F238E27FC236}">
                <a16:creationId xmlns:a16="http://schemas.microsoft.com/office/drawing/2014/main" id="{3C94F34B-1BD2-450D-8D27-F40D992C2129}"/>
              </a:ext>
            </a:extLst>
          </p:cNvPr>
          <p:cNvSpPr>
            <a:spLocks xmlns:a="http://schemas.openxmlformats.org/drawingml/2006/main" noGrp="1"/>
          </p:cNvSpPr>
          <p:nvPr/>
        </p:nvSpPr>
        <p:spPr>
          <a:xfrm xmlns:a="http://schemas.openxmlformats.org/drawingml/2006/main">
            <a:off x="8077200" y="4933950"/>
            <a:ext cx="34290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a:solidFill>
                  <a:srgbClr val="26342F"/>
                </a:solidFill>
                <a:latin typeface="Arial"/>
                <a:ea typeface="Arial"/>
                <a:cs typeface="Arial"/>
              </a:defRPr>
            </a:defPPr>
          </a:lstStyle>
          <a:p xmlns:a="http://schemas.openxmlformats.org/drawingml/2006/main">
            <a:pPr>
              <a:defRPr sz="1200">
                <a:solidFill>
                  <a:srgbClr val="26342F"/>
                </a:solidFill>
                <a:latin typeface="Arial"/>
                <a:ea typeface="Arial"/>
                <a:cs typeface="Arial"/>
              </a:defRPr>
            </a:pPr>
            <a:r>
              <a:rPr sz="1200">
                <a:solidFill>
                  <a:srgbClr val="26342F"/>
                </a:solidFill>
                <a:latin typeface="Arial"/>
                <a:ea typeface="Arial"/>
                <a:cs typeface="Arial"/>
              </a:rPr>
              <a:t>Actual model home · 120 sqm floor area · 120 sqm minimum lot</a:t>
            </a:r>
          </a:p>
        </p:txBody>
      </p:sp>
      <p:sp>
        <p:nvSpPr>
          <p:cNvPr id="15" name="spot-note">
            <a:extLst xmlns:a="http://schemas.openxmlformats.org/drawingml/2006/main">
              <a:ext uri="{FF2B5EF4-FFF2-40B4-BE49-F238E27FC236}">
                <a16:creationId xmlns:a16="http://schemas.microsoft.com/office/drawing/2014/main" id="{0811A4DC-06FB-48A9-AC9A-6EC696777023}"/>
              </a:ext>
            </a:extLst>
          </p:cNvPr>
          <p:cNvSpPr>
            <a:spLocks xmlns:a="http://schemas.openxmlformats.org/drawingml/2006/main" noGrp="1"/>
          </p:cNvSpPr>
          <p:nvPr/>
        </p:nvSpPr>
        <p:spPr>
          <a:xfrm xmlns:a="http://schemas.openxmlformats.org/drawingml/2006/main">
            <a:off x="609600" y="5829300"/>
            <a:ext cx="104775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975">
                <a:solidFill>
                  <a:srgbClr val="66736E"/>
                </a:solidFill>
                <a:latin typeface="Arial"/>
                <a:ea typeface="Arial"/>
                <a:cs typeface="Arial"/>
              </a:defRPr>
            </a:defPPr>
          </a:lstStyle>
          <a:p xmlns:a="http://schemas.openxmlformats.org/drawingml/2006/main">
            <a:pPr>
              <a:defRPr sz="975">
                <a:solidFill>
                  <a:srgbClr val="66736E"/>
                </a:solidFill>
                <a:latin typeface="Arial"/>
                <a:ea typeface="Arial"/>
                <a:cs typeface="Arial"/>
              </a:defRPr>
            </a:pPr>
            <a:r>
              <a:rPr sz="975">
                <a:solidFill>
                  <a:srgbClr val="66736E"/>
                </a:solidFill>
                <a:latin typeface="Arial"/>
                <a:ea typeface="Arial"/>
                <a:cs typeface="Arial"/>
              </a:rPr>
              <a:t>All three images show actual model homes. Confirm current finishes, inclusions, and available inventory.</a:t>
            </a:r>
          </a:p>
        </p:txBody>
      </p:sp>
    </p:spTree>
    <p:extLst>
      <p:ext uri="{BB962C8B-B14F-4D97-AF65-F5344CB8AC3E}">
        <p14:creationId xmlns:p14="http://schemas.microsoft.com/office/powerpoint/2010/main" val="1473172169"/>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title-10">
            <a:extLst xmlns:a="http://schemas.openxmlformats.org/drawingml/2006/main">
              <a:ext uri="{FF2B5EF4-FFF2-40B4-BE49-F238E27FC236}">
                <a16:creationId xmlns:a16="http://schemas.microsoft.com/office/drawing/2014/main" id="{E1A3775B-0176-4D22-94AE-F66D61C642CE}"/>
              </a:ext>
            </a:extLst>
          </p:cNvPr>
          <p:cNvSpPr>
            <a:spLocks xmlns:a="http://schemas.openxmlformats.org/drawingml/2006/main" noGrp="1"/>
          </p:cNvSpPr>
          <p:nvPr/>
        </p:nvSpPr>
        <p:spPr>
          <a:xfrm xmlns:a="http://schemas.openxmlformats.org/drawingml/2006/main">
            <a:off x="609600" y="361950"/>
            <a:ext cx="106680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550" b="1">
                <a:solidFill>
                  <a:srgbClr val="004B37"/>
                </a:solidFill>
                <a:latin typeface="Arial"/>
                <a:ea typeface="Arial"/>
                <a:cs typeface="Arial"/>
              </a:defRPr>
            </a:defPPr>
          </a:lstStyle>
          <a:p xmlns:a="http://schemas.openxmlformats.org/drawingml/2006/main">
            <a:pPr>
              <a:defRPr sz="2550" b="1">
                <a:solidFill>
                  <a:srgbClr val="004B37"/>
                </a:solidFill>
                <a:latin typeface="Arial"/>
                <a:ea typeface="Arial"/>
                <a:cs typeface="Arial"/>
              </a:defRPr>
            </a:pPr>
            <a:r>
              <a:rPr sz="2550" b="1">
                <a:solidFill>
                  <a:srgbClr val="004B37"/>
                </a:solidFill>
                <a:latin typeface="Arial"/>
                <a:ea typeface="Arial"/>
                <a:cs typeface="Arial"/>
              </a:rPr>
              <a:t>Ivanah house and lot</a:t>
            </a:r>
          </a:p>
        </p:txBody>
      </p:sp>
      <p:sp>
        <p:nvSpPr>
          <p:cNvPr id="2" name="accent-10">
            <a:extLst xmlns:a="http://schemas.openxmlformats.org/drawingml/2006/main">
              <a:ext uri="{FF2B5EF4-FFF2-40B4-BE49-F238E27FC236}">
                <a16:creationId xmlns:a16="http://schemas.microsoft.com/office/drawing/2014/main" id="{43359C9F-B01C-4837-BD18-925F8034E236}"/>
              </a:ext>
            </a:extLst>
          </p:cNvPr>
          <p:cNvSpPr>
            <a:spLocks xmlns:a="http://schemas.openxmlformats.org/drawingml/2006/main" noGrp="1"/>
          </p:cNvSpPr>
          <p:nvPr/>
        </p:nvSpPr>
        <p:spPr>
          <a:xfrm xmlns:a="http://schemas.openxmlformats.org/drawingml/2006/main">
            <a:off x="609600" y="971550"/>
            <a:ext cx="685800" cy="47625"/>
          </a:xfrm>
          <a:prstGeom xmlns:a="http://schemas.openxmlformats.org/drawingml/2006/main" prst="rect">
            <a:avLst/>
          </a:prstGeom>
          <a:solidFill xmlns:a="http://schemas.openxmlformats.org/drawingml/2006/main">
            <a:srgbClr val="F47A20"/>
          </a:solidFill>
          <a:ln xmlns:a="http://schemas.openxmlformats.org/drawingml/2006/main" w="0">
            <a:noFill/>
          </a:ln>
        </p:spPr>
      </p:sp>
      <p:sp>
        <p:nvSpPr>
          <p:cNvPr id="3" name="subtitle-10">
            <a:extLst xmlns:a="http://schemas.openxmlformats.org/drawingml/2006/main">
              <a:ext uri="{FF2B5EF4-FFF2-40B4-BE49-F238E27FC236}">
                <a16:creationId xmlns:a16="http://schemas.microsoft.com/office/drawing/2014/main" id="{424630B4-7741-4220-BEAA-3F29680E5420}"/>
              </a:ext>
            </a:extLst>
          </p:cNvPr>
          <p:cNvSpPr>
            <a:spLocks xmlns:a="http://schemas.openxmlformats.org/drawingml/2006/main" noGrp="1"/>
          </p:cNvSpPr>
          <p:nvPr/>
        </p:nvSpPr>
        <p:spPr>
          <a:xfrm xmlns:a="http://schemas.openxmlformats.org/drawingml/2006/main">
            <a:off x="1466850" y="800100"/>
            <a:ext cx="9810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75">
                <a:solidFill>
                  <a:srgbClr val="66736E"/>
                </a:solidFill>
                <a:latin typeface="Arial"/>
                <a:ea typeface="Arial"/>
                <a:cs typeface="Arial"/>
              </a:defRPr>
            </a:defPPr>
          </a:lstStyle>
          <a:p xmlns:a="http://schemas.openxmlformats.org/drawingml/2006/main">
            <a:pPr>
              <a:defRPr sz="1275">
                <a:solidFill>
                  <a:srgbClr val="66736E"/>
                </a:solidFill>
                <a:latin typeface="Arial"/>
                <a:ea typeface="Arial"/>
                <a:cs typeface="Arial"/>
              </a:defRPr>
            </a:pPr>
            <a:r>
              <a:rPr sz="1275">
                <a:solidFill>
                  <a:srgbClr val="66736E"/>
                </a:solidFill>
                <a:latin typeface="Arial"/>
                <a:ea typeface="Arial"/>
                <a:cs typeface="Arial"/>
              </a:rPr>
              <a:t>Sample computation for Phase 9, 120 sqm regular inner lot, Ivanah with firewall</a:t>
            </a:r>
          </a:p>
        </p:txBody>
      </p:sp>
      <p:sp>
        <p:nvSpPr>
          <p:cNvPr id="4" name="footer-project-10">
            <a:extLst xmlns:a="http://schemas.openxmlformats.org/drawingml/2006/main">
              <a:ext uri="{FF2B5EF4-FFF2-40B4-BE49-F238E27FC236}">
                <a16:creationId xmlns:a16="http://schemas.microsoft.com/office/drawing/2014/main" id="{51F5364D-4877-4BEA-BD58-E48B2893EF0D}"/>
              </a:ext>
            </a:extLst>
          </p:cNvPr>
          <p:cNvSpPr>
            <a:spLocks xmlns:a="http://schemas.openxmlformats.org/drawingml/2006/main" noGrp="1"/>
          </p:cNvSpPr>
          <p:nvPr/>
        </p:nvSpPr>
        <p:spPr>
          <a:xfrm xmlns:a="http://schemas.openxmlformats.org/drawingml/2006/main">
            <a:off x="609600" y="6515100"/>
            <a:ext cx="37147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750">
                <a:solidFill>
                  <a:srgbClr val="66736E"/>
                </a:solidFill>
                <a:latin typeface="Arial"/>
                <a:ea typeface="Arial"/>
                <a:cs typeface="Arial"/>
              </a:defRPr>
            </a:defPPr>
          </a:lstStyle>
          <a:p xmlns:a="http://schemas.openxmlformats.org/drawingml/2006/main">
            <a:pPr>
              <a:defRPr sz="750">
                <a:solidFill>
                  <a:srgbClr val="66736E"/>
                </a:solidFill>
                <a:latin typeface="Arial"/>
                <a:ea typeface="Arial"/>
                <a:cs typeface="Arial"/>
              </a:defRPr>
            </a:pPr>
            <a:r>
              <a:rPr sz="750">
                <a:solidFill>
                  <a:srgbClr val="66736E"/>
                </a:solidFill>
                <a:latin typeface="Arial"/>
                <a:ea typeface="Arial"/>
                <a:cs typeface="Arial"/>
              </a:rPr>
              <a:t>MetroGate Silang Estates</a:t>
            </a:r>
          </a:p>
        </p:txBody>
      </p:sp>
      <p:sp>
        <p:nvSpPr>
          <p:cNvPr id="5" name="footer-number-10">
            <a:extLst xmlns:a="http://schemas.openxmlformats.org/drawingml/2006/main">
              <a:ext uri="{FF2B5EF4-FFF2-40B4-BE49-F238E27FC236}">
                <a16:creationId xmlns:a16="http://schemas.microsoft.com/office/drawing/2014/main" id="{46F0852F-BD04-4E46-BB59-969359B1811C}"/>
              </a:ext>
            </a:extLst>
          </p:cNvPr>
          <p:cNvSpPr>
            <a:spLocks xmlns:a="http://schemas.openxmlformats.org/drawingml/2006/main" noGrp="1"/>
          </p:cNvSpPr>
          <p:nvPr/>
        </p:nvSpPr>
        <p:spPr>
          <a:xfrm xmlns:a="http://schemas.openxmlformats.org/drawingml/2006/main">
            <a:off x="11001375" y="6515100"/>
            <a:ext cx="5715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750">
                <a:solidFill>
                  <a:srgbClr val="66736E"/>
                </a:solidFill>
                <a:latin typeface="Arial"/>
                <a:ea typeface="Arial"/>
                <a:cs typeface="Arial"/>
              </a:defRPr>
            </a:defPPr>
          </a:lstStyle>
          <a:p xmlns:a="http://schemas.openxmlformats.org/drawingml/2006/main">
            <a:pPr>
              <a:defRPr sz="750">
                <a:solidFill>
                  <a:srgbClr val="66736E"/>
                </a:solidFill>
                <a:latin typeface="Arial"/>
                <a:ea typeface="Arial"/>
                <a:cs typeface="Arial"/>
              </a:defRPr>
            </a:pPr>
            <a:r>
              <a:rPr sz="750">
                <a:solidFill>
                  <a:srgbClr val="66736E"/>
                </a:solidFill>
                <a:latin typeface="Arial"/>
                <a:ea typeface="Arial"/>
                <a:cs typeface="Arial"/>
              </a:rPr>
              <a:t>10</a:t>
            </a:r>
          </a:p>
        </p:txBody>
      </p:sp>
      <p:sp>
        <p:nvSpPr>
          <p:cNvPr id="6" name="ivanah-package-box">
            <a:extLst xmlns:a="http://schemas.openxmlformats.org/drawingml/2006/main">
              <a:ext uri="{FF2B5EF4-FFF2-40B4-BE49-F238E27FC236}">
                <a16:creationId xmlns:a16="http://schemas.microsoft.com/office/drawing/2014/main" id="{57AD397E-A63C-4343-BCEE-6386B227A1A5}"/>
              </a:ext>
            </a:extLst>
          </p:cNvPr>
          <p:cNvSpPr>
            <a:spLocks xmlns:a="http://schemas.openxmlformats.org/drawingml/2006/main" noGrp="1"/>
          </p:cNvSpPr>
          <p:nvPr/>
        </p:nvSpPr>
        <p:spPr>
          <a:xfrm xmlns:a="http://schemas.openxmlformats.org/drawingml/2006/main">
            <a:off x="609600" y="1409700"/>
            <a:ext cx="3381375" cy="1809750"/>
          </a:xfrm>
          <a:prstGeom xmlns:a="http://schemas.openxmlformats.org/drawingml/2006/main" prst="roundRect">
            <a:avLst>
              <a:gd name="adj" fmla="val 6316"/>
            </a:avLst>
          </a:prstGeom>
          <a:solidFill xmlns:a="http://schemas.openxmlformats.org/drawingml/2006/main">
            <a:srgbClr val="07583F"/>
          </a:solidFill>
          <a:ln xmlns:a="http://schemas.openxmlformats.org/drawingml/2006/main" w="0">
            <a:noFill/>
          </a:ln>
        </p:spPr>
      </p:sp>
      <p:sp>
        <p:nvSpPr>
          <p:cNvPr id="7" name="ivanah-package-heading">
            <a:extLst xmlns:a="http://schemas.openxmlformats.org/drawingml/2006/main">
              <a:ext uri="{FF2B5EF4-FFF2-40B4-BE49-F238E27FC236}">
                <a16:creationId xmlns:a16="http://schemas.microsoft.com/office/drawing/2014/main" id="{7B7E1687-929F-4FE0-8E6A-84368603492E}"/>
              </a:ext>
            </a:extLst>
          </p:cNvPr>
          <p:cNvSpPr>
            <a:spLocks xmlns:a="http://schemas.openxmlformats.org/drawingml/2006/main" noGrp="1"/>
          </p:cNvSpPr>
          <p:nvPr/>
        </p:nvSpPr>
        <p:spPr>
          <a:xfrm xmlns:a="http://schemas.openxmlformats.org/drawingml/2006/main">
            <a:off x="819150" y="1600200"/>
            <a:ext cx="29622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500" b="1">
                <a:solidFill>
                  <a:srgbClr val="FFFFFF"/>
                </a:solidFill>
                <a:latin typeface="Arial"/>
                <a:ea typeface="Arial"/>
                <a:cs typeface="Arial"/>
              </a:defRPr>
            </a:defPPr>
          </a:lstStyle>
          <a:p xmlns:a="http://schemas.openxmlformats.org/drawingml/2006/main">
            <a:pPr>
              <a:defRPr sz="1500" b="1">
                <a:solidFill>
                  <a:srgbClr val="FFFFFF"/>
                </a:solidFill>
                <a:latin typeface="Arial"/>
                <a:ea typeface="Arial"/>
                <a:cs typeface="Arial"/>
              </a:defRPr>
            </a:pPr>
            <a:r>
              <a:rPr sz="1500" b="1">
                <a:solidFill>
                  <a:srgbClr val="FFFFFF"/>
                </a:solidFill>
                <a:latin typeface="Arial"/>
                <a:ea typeface="Arial"/>
                <a:cs typeface="Arial"/>
              </a:rPr>
              <a:t>Package basis</a:t>
            </a:r>
          </a:p>
        </p:txBody>
      </p:sp>
      <p:sp>
        <p:nvSpPr>
          <p:cNvPr id="8" name="ivanah-package-body">
            <a:extLst xmlns:a="http://schemas.openxmlformats.org/drawingml/2006/main">
              <a:ext uri="{FF2B5EF4-FFF2-40B4-BE49-F238E27FC236}">
                <a16:creationId xmlns:a16="http://schemas.microsoft.com/office/drawing/2014/main" id="{03DCA1DA-0370-4155-95EE-A3C03369BEE4}"/>
              </a:ext>
            </a:extLst>
          </p:cNvPr>
          <p:cNvSpPr>
            <a:spLocks xmlns:a="http://schemas.openxmlformats.org/drawingml/2006/main" noGrp="1"/>
          </p:cNvSpPr>
          <p:nvPr/>
        </p:nvSpPr>
        <p:spPr>
          <a:xfrm xmlns:a="http://schemas.openxmlformats.org/drawingml/2006/main">
            <a:off x="819150" y="2019300"/>
            <a:ext cx="2962275"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a:solidFill>
                  <a:srgbClr val="FFFFFF"/>
                </a:solidFill>
                <a:latin typeface="Arial"/>
                <a:ea typeface="Arial"/>
                <a:cs typeface="Arial"/>
              </a:defRPr>
            </a:defPPr>
          </a:lstStyle>
          <a:p xmlns:a="http://schemas.openxmlformats.org/drawingml/2006/main">
            <a:pPr>
              <a:defRPr sz="1200">
                <a:solidFill>
                  <a:srgbClr val="FFFFFF"/>
                </a:solidFill>
                <a:latin typeface="Arial"/>
                <a:ea typeface="Arial"/>
                <a:cs typeface="Arial"/>
              </a:defRPr>
            </a:pPr>
            <a:r>
              <a:rPr sz="1200">
                <a:solidFill>
                  <a:srgbClr val="FFFFFF"/>
                </a:solidFill>
                <a:latin typeface="Arial"/>
                <a:ea typeface="Arial"/>
                <a:cs typeface="Arial"/>
              </a:rPr>
              <a:t>Lot price: ₱2,664,000</a:t>
            </a:r>
          </a:p>
          <a:p xmlns:a="http://schemas.openxmlformats.org/drawingml/2006/main">
            <a:pPr>
              <a:defRPr sz="1200">
                <a:solidFill>
                  <a:srgbClr val="FFFFFF"/>
                </a:solidFill>
                <a:latin typeface="Arial"/>
                <a:ea typeface="Arial"/>
                <a:cs typeface="Arial"/>
              </a:defRPr>
            </a:pPr>
            <a:r>
              <a:rPr sz="1200">
                <a:solidFill>
                  <a:srgbClr val="FFFFFF"/>
                </a:solidFill>
                <a:latin typeface="Arial"/>
                <a:ea typeface="Arial"/>
                <a:cs typeface="Arial"/>
              </a:rPr>
              <a:t>House price: ₱5,642,000</a:t>
            </a:r>
          </a:p>
          <a:p xmlns:a="http://schemas.openxmlformats.org/drawingml/2006/main">
            <a:pPr>
              <a:defRPr sz="1200">
                <a:solidFill>
                  <a:srgbClr val="FFFFFF"/>
                </a:solidFill>
                <a:latin typeface="Arial"/>
                <a:ea typeface="Arial"/>
                <a:cs typeface="Arial"/>
              </a:defRPr>
            </a:pPr>
            <a:r>
              <a:rPr sz="1200">
                <a:solidFill>
                  <a:srgbClr val="FFFFFF"/>
                </a:solidFill>
                <a:latin typeface="Arial"/>
                <a:ea typeface="Arial"/>
                <a:cs typeface="Arial"/>
              </a:rPr>
              <a:t>Net list price: ₱8,306,000</a:t>
            </a:r>
          </a:p>
          <a:p xmlns:a="http://schemas.openxmlformats.org/drawingml/2006/main">
            <a:pPr>
              <a:defRPr sz="1200">
                <a:solidFill>
                  <a:srgbClr val="FFFFFF"/>
                </a:solidFill>
                <a:latin typeface="Arial"/>
                <a:ea typeface="Arial"/>
                <a:cs typeface="Arial"/>
              </a:defRPr>
            </a:pPr>
            <a:r>
              <a:rPr sz="1200">
                <a:solidFill>
                  <a:srgbClr val="FFFFFF"/>
                </a:solidFill>
                <a:latin typeface="Arial"/>
                <a:ea typeface="Arial"/>
                <a:cs typeface="Arial"/>
              </a:rPr>
              <a:t>12% VAT: ₱996,720</a:t>
            </a:r>
          </a:p>
          <a:p xmlns:a="http://schemas.openxmlformats.org/drawingml/2006/main">
            <a:pPr>
              <a:defRPr sz="1200">
                <a:solidFill>
                  <a:srgbClr val="FFFFFF"/>
                </a:solidFill>
                <a:latin typeface="Arial"/>
                <a:ea typeface="Arial"/>
                <a:cs typeface="Arial"/>
              </a:defRPr>
            </a:pPr>
            <a:r>
              <a:rPr sz="1200">
                <a:solidFill>
                  <a:srgbClr val="FFFFFF"/>
                </a:solidFill>
                <a:latin typeface="Arial"/>
                <a:ea typeface="Arial"/>
                <a:cs typeface="Arial"/>
              </a:rPr>
              <a:t>Contract price: ₱9,302,720</a:t>
            </a:r>
          </a:p>
        </p:txBody>
      </p:sp>
      <p:sp>
        <p:nvSpPr>
          <p:cNvPr id="9" name="ivanah-dp-box">
            <a:extLst xmlns:a="http://schemas.openxmlformats.org/drawingml/2006/main">
              <a:ext uri="{FF2B5EF4-FFF2-40B4-BE49-F238E27FC236}">
                <a16:creationId xmlns:a16="http://schemas.microsoft.com/office/drawing/2014/main" id="{B1618BBC-D96B-4755-B59B-6C8EE88DF4F3}"/>
              </a:ext>
            </a:extLst>
          </p:cNvPr>
          <p:cNvSpPr>
            <a:spLocks xmlns:a="http://schemas.openxmlformats.org/drawingml/2006/main" noGrp="1"/>
          </p:cNvSpPr>
          <p:nvPr/>
        </p:nvSpPr>
        <p:spPr>
          <a:xfrm xmlns:a="http://schemas.openxmlformats.org/drawingml/2006/main">
            <a:off x="609600" y="3409950"/>
            <a:ext cx="3381375" cy="2076450"/>
          </a:xfrm>
          <a:prstGeom xmlns:a="http://schemas.openxmlformats.org/drawingml/2006/main" prst="roundRect">
            <a:avLst>
              <a:gd name="adj" fmla="val 5505"/>
            </a:avLst>
          </a:prstGeom>
          <a:solidFill xmlns:a="http://schemas.openxmlformats.org/drawingml/2006/main">
            <a:srgbClr val="F2F6F4"/>
          </a:solidFill>
          <a:ln xmlns:a="http://schemas.openxmlformats.org/drawingml/2006/main" w="0">
            <a:noFill/>
          </a:ln>
        </p:spPr>
      </p:sp>
      <p:sp>
        <p:nvSpPr>
          <p:cNvPr id="10" name="ivanah-dp-heading">
            <a:extLst xmlns:a="http://schemas.openxmlformats.org/drawingml/2006/main">
              <a:ext uri="{FF2B5EF4-FFF2-40B4-BE49-F238E27FC236}">
                <a16:creationId xmlns:a16="http://schemas.microsoft.com/office/drawing/2014/main" id="{1C607D55-D004-4A27-9A37-D5B08176186B}"/>
              </a:ext>
            </a:extLst>
          </p:cNvPr>
          <p:cNvSpPr>
            <a:spLocks xmlns:a="http://schemas.openxmlformats.org/drawingml/2006/main" noGrp="1"/>
          </p:cNvSpPr>
          <p:nvPr/>
        </p:nvSpPr>
        <p:spPr>
          <a:xfrm xmlns:a="http://schemas.openxmlformats.org/drawingml/2006/main">
            <a:off x="819150" y="3600450"/>
            <a:ext cx="29622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500" b="1">
                <a:solidFill>
                  <a:srgbClr val="004B37"/>
                </a:solidFill>
                <a:latin typeface="Arial"/>
                <a:ea typeface="Arial"/>
                <a:cs typeface="Arial"/>
              </a:defRPr>
            </a:defPPr>
          </a:lstStyle>
          <a:p xmlns:a="http://schemas.openxmlformats.org/drawingml/2006/main">
            <a:pPr>
              <a:defRPr sz="1500" b="1">
                <a:solidFill>
                  <a:srgbClr val="004B37"/>
                </a:solidFill>
                <a:latin typeface="Arial"/>
                <a:ea typeface="Arial"/>
                <a:cs typeface="Arial"/>
              </a:defRPr>
            </a:pPr>
            <a:r>
              <a:rPr sz="1500" b="1">
                <a:solidFill>
                  <a:srgbClr val="004B37"/>
                </a:solidFill>
                <a:latin typeface="Arial"/>
                <a:ea typeface="Arial"/>
                <a:cs typeface="Arial"/>
              </a:rPr>
              <a:t>Cash required during DP</a:t>
            </a:r>
          </a:p>
        </p:txBody>
      </p:sp>
      <p:sp>
        <p:nvSpPr>
          <p:cNvPr id="11" name="ivanah-dp-body">
            <a:extLst xmlns:a="http://schemas.openxmlformats.org/drawingml/2006/main">
              <a:ext uri="{FF2B5EF4-FFF2-40B4-BE49-F238E27FC236}">
                <a16:creationId xmlns:a16="http://schemas.microsoft.com/office/drawing/2014/main" id="{0D052542-D9EA-4511-9928-C5BFDE3CB9B3}"/>
              </a:ext>
            </a:extLst>
          </p:cNvPr>
          <p:cNvSpPr>
            <a:spLocks xmlns:a="http://schemas.openxmlformats.org/drawingml/2006/main" noGrp="1"/>
          </p:cNvSpPr>
          <p:nvPr/>
        </p:nvSpPr>
        <p:spPr>
          <a:xfrm xmlns:a="http://schemas.openxmlformats.org/drawingml/2006/main">
            <a:off x="819150" y="4019550"/>
            <a:ext cx="2962275" cy="1295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a:solidFill>
                  <a:srgbClr val="26342F"/>
                </a:solidFill>
                <a:latin typeface="Arial"/>
                <a:ea typeface="Arial"/>
                <a:cs typeface="Arial"/>
              </a:defRPr>
            </a:defPPr>
          </a:lstStyle>
          <a:p xmlns:a="http://schemas.openxmlformats.org/drawingml/2006/main">
            <a:pPr>
              <a:defRPr sz="1200">
                <a:solidFill>
                  <a:srgbClr val="26342F"/>
                </a:solidFill>
                <a:latin typeface="Arial"/>
                <a:ea typeface="Arial"/>
                <a:cs typeface="Arial"/>
              </a:defRPr>
            </a:pPr>
            <a:r>
              <a:rPr sz="1200">
                <a:solidFill>
                  <a:srgbClr val="26342F"/>
                </a:solidFill>
                <a:latin typeface="Arial"/>
                <a:ea typeface="Arial"/>
                <a:cs typeface="Arial"/>
              </a:rPr>
              <a:t>20% down payment: ₱1,860,544</a:t>
            </a:r>
          </a:p>
          <a:p xmlns:a="http://schemas.openxmlformats.org/drawingml/2006/main">
            <a:pPr>
              <a:defRPr sz="1200">
                <a:solidFill>
                  <a:srgbClr val="26342F"/>
                </a:solidFill>
                <a:latin typeface="Arial"/>
                <a:ea typeface="Arial"/>
                <a:cs typeface="Arial"/>
              </a:defRPr>
            </a:pPr>
            <a:r>
              <a:rPr sz="1200">
                <a:solidFill>
                  <a:srgbClr val="26342F"/>
                </a:solidFill>
                <a:latin typeface="Arial"/>
                <a:ea typeface="Arial"/>
                <a:cs typeface="Arial"/>
              </a:rPr>
              <a:t>Less reservation: ₱40,000</a:t>
            </a:r>
          </a:p>
          <a:p xmlns:a="http://schemas.openxmlformats.org/drawingml/2006/main">
            <a:pPr>
              <a:defRPr sz="1200">
                <a:solidFill>
                  <a:srgbClr val="26342F"/>
                </a:solidFill>
                <a:latin typeface="Arial"/>
                <a:ea typeface="Arial"/>
                <a:cs typeface="Arial"/>
              </a:defRPr>
            </a:pPr>
            <a:r>
              <a:rPr sz="1200">
                <a:solidFill>
                  <a:srgbClr val="26342F"/>
                </a:solidFill>
                <a:latin typeface="Arial"/>
                <a:ea typeface="Arial"/>
                <a:cs typeface="Arial"/>
              </a:rPr>
              <a:t>Move-in fee: ₱124,590</a:t>
            </a:r>
          </a:p>
          <a:p xmlns:a="http://schemas.openxmlformats.org/drawingml/2006/main">
            <a:pPr>
              <a:defRPr sz="1200">
                <a:solidFill>
                  <a:srgbClr val="26342F"/>
                </a:solidFill>
                <a:latin typeface="Arial"/>
                <a:ea typeface="Arial"/>
                <a:cs typeface="Arial"/>
              </a:defRPr>
            </a:pPr>
            <a:r>
              <a:rPr sz="1200">
                <a:solidFill>
                  <a:srgbClr val="26342F"/>
                </a:solidFill>
                <a:latin typeface="Arial"/>
                <a:ea typeface="Arial"/>
                <a:cs typeface="Arial"/>
              </a:rPr>
              <a:t>Registration fee: ₱539,890</a:t>
            </a:r>
          </a:p>
          <a:p xmlns:a="http://schemas.openxmlformats.org/drawingml/2006/main">
            <a:pPr>
              <a:defRPr sz="1200">
                <a:solidFill>
                  <a:srgbClr val="26342F"/>
                </a:solidFill>
                <a:latin typeface="Arial"/>
                <a:ea typeface="Arial"/>
                <a:cs typeface="Arial"/>
              </a:defRPr>
            </a:pPr>
            <a:r>
              <a:rPr sz="1200">
                <a:solidFill>
                  <a:srgbClr val="26342F"/>
                </a:solidFill>
                <a:latin typeface="Arial"/>
                <a:ea typeface="Arial"/>
                <a:cs typeface="Arial"/>
              </a:rPr>
              <a:t>Net down payment: ₱2,485,024</a:t>
            </a:r>
          </a:p>
        </p:txBody>
      </p:sp>
      <p:graphicFrame>
        <p:nvGraphicFramePr>
          <p:cNvPr id="12" name="">
            <a:extLst xmlns:a="http://schemas.openxmlformats.org/drawingml/2006/main">
              <a:ext uri="{FF2B5EF4-FFF2-40B4-BE49-F238E27FC236}">
                <a16:creationId xmlns:a16="http://schemas.microsoft.com/office/drawing/2014/main" id="{0F6DFB31-7CD8-452B-B288-AA9BEDDA3EF5}"/>
              </a:ext>
            </a:extLst>
          </p:cNvPr>
          <p:cNvGraphicFramePr/>
          <p:nvPr/>
        </p:nvGraphicFramePr>
        <p:xfrm>
          <a:off xmlns:a="http://schemas.openxmlformats.org/drawingml/2006/main" x="4333875" y="1409700"/>
          <a:ext xmlns:a="http://schemas.openxmlformats.org/drawingml/2006/main" cx="7248525" cy="2667000"/>
        </p:xfrm>
        <a:graphic xmlns:a="http://schemas.openxmlformats.org/drawingml/2006/main">
          <a:graphicData uri="http://schemas.openxmlformats.org/drawingml/2006/table">
            <a:tbl>
              <a:tblPr/>
              <a:tblGrid>
                <a:gridCol w="1952625"/>
                <a:gridCol w="2000250"/>
                <a:gridCol w="3295650"/>
              </a:tblGrid>
              <a:tr h="666750">
                <a:tc>
                  <a:txBody>
                    <a:bodyPr/>
                    <a:lstStyle/>
                    <a:p>
                      <a:r>
                        <a:rPr sz="975" b="1">
                          <a:solidFill>
                            <a:srgbClr val="FFFFFF"/>
                          </a:solidFill>
                          <a:latin typeface="Arial"/>
                          <a:ea typeface="Arial"/>
                          <a:cs typeface="Arial"/>
                        </a:rPr>
                        <a:t>In-house term</a:t>
                      </a:r>
                    </a:p>
                  </a:txBody>
                  <a:tcPr marL="76200" marR="76200" marT="47625" marB="47625" anchor="ctr">
                    <a:solidFill>
                      <a:srgbClr val="004B37"/>
                    </a:solidFill>
                  </a:tcPr>
                </a:tc>
                <a:tc>
                  <a:txBody>
                    <a:bodyPr/>
                    <a:lstStyle/>
                    <a:p>
                      <a:r>
                        <a:rPr sz="975" b="1">
                          <a:solidFill>
                            <a:srgbClr val="FFFFFF"/>
                          </a:solidFill>
                          <a:latin typeface="Arial"/>
                          <a:ea typeface="Arial"/>
                          <a:cs typeface="Arial"/>
                        </a:rPr>
                        <a:t>Published rate</a:t>
                      </a:r>
                    </a:p>
                  </a:txBody>
                  <a:tcPr marL="76200" marR="76200" marT="47625" marB="47625" anchor="ctr">
                    <a:solidFill>
                      <a:srgbClr val="004B37"/>
                    </a:solidFill>
                  </a:tcPr>
                </a:tc>
                <a:tc>
                  <a:txBody>
                    <a:bodyPr/>
                    <a:lstStyle/>
                    <a:p>
                      <a:r>
                        <a:rPr sz="975" b="1">
                          <a:solidFill>
                            <a:srgbClr val="FFFFFF"/>
                          </a:solidFill>
                          <a:latin typeface="Arial"/>
                          <a:ea typeface="Arial"/>
                          <a:cs typeface="Arial"/>
                        </a:rPr>
                        <a:t>Monthly amortization</a:t>
                      </a:r>
                    </a:p>
                  </a:txBody>
                  <a:tcPr marL="76200" marR="76200" marT="47625" marB="47625" anchor="ctr">
                    <a:solidFill>
                      <a:srgbClr val="004B37"/>
                    </a:solidFill>
                  </a:tcPr>
                </a:tc>
              </a:tr>
              <a:tr h="666750">
                <a:tc>
                  <a:txBody>
                    <a:bodyPr/>
                    <a:lstStyle/>
                    <a:p>
                      <a:r>
                        <a:rPr sz="938">
                          <a:solidFill>
                            <a:srgbClr val="26342F"/>
                          </a:solidFill>
                          <a:latin typeface="Arial"/>
                          <a:ea typeface="Arial"/>
                          <a:cs typeface="Arial"/>
                        </a:rPr>
                        <a:t>5 years</a:t>
                      </a:r>
                    </a:p>
                  </a:txBody>
                  <a:tcPr marL="76200" marR="76200" marT="47625" marB="47625" anchor="ctr"/>
                </a:tc>
                <a:tc>
                  <a:txBody>
                    <a:bodyPr/>
                    <a:lstStyle/>
                    <a:p>
                      <a:r>
                        <a:rPr sz="938">
                          <a:solidFill>
                            <a:srgbClr val="26342F"/>
                          </a:solidFill>
                          <a:latin typeface="Arial"/>
                          <a:ea typeface="Arial"/>
                          <a:cs typeface="Arial"/>
                        </a:rPr>
                        <a:t>10%</a:t>
                      </a:r>
                    </a:p>
                  </a:txBody>
                  <a:tcPr marL="76200" marR="76200" marT="47625" marB="47625" anchor="ctr"/>
                </a:tc>
                <a:tc>
                  <a:txBody>
                    <a:bodyPr/>
                    <a:lstStyle/>
                    <a:p>
                      <a:r>
                        <a:rPr sz="938">
                          <a:solidFill>
                            <a:srgbClr val="26342F"/>
                          </a:solidFill>
                          <a:latin typeface="Arial"/>
                          <a:ea typeface="Arial"/>
                          <a:cs typeface="Arial"/>
                        </a:rPr>
                        <a:t>₱158,123.91</a:t>
                      </a:r>
                    </a:p>
                  </a:txBody>
                  <a:tcPr marL="76200" marR="76200" marT="47625" marB="47625" anchor="ctr"/>
                </a:tc>
              </a:tr>
              <a:tr h="666750">
                <a:tc>
                  <a:txBody>
                    <a:bodyPr/>
                    <a:lstStyle/>
                    <a:p>
                      <a:r>
                        <a:rPr sz="938">
                          <a:solidFill>
                            <a:srgbClr val="26342F"/>
                          </a:solidFill>
                          <a:latin typeface="Arial"/>
                          <a:ea typeface="Arial"/>
                          <a:cs typeface="Arial"/>
                        </a:rPr>
                        <a:t>7 years</a:t>
                      </a:r>
                    </a:p>
                  </a:txBody>
                  <a:tcPr marL="76200" marR="76200" marT="47625" marB="47625" anchor="ctr">
                    <a:solidFill>
                      <a:srgbClr val="F2F6F4"/>
                    </a:solidFill>
                  </a:tcPr>
                </a:tc>
                <a:tc>
                  <a:txBody>
                    <a:bodyPr/>
                    <a:lstStyle/>
                    <a:p>
                      <a:r>
                        <a:rPr sz="938">
                          <a:solidFill>
                            <a:srgbClr val="26342F"/>
                          </a:solidFill>
                          <a:latin typeface="Arial"/>
                          <a:ea typeface="Arial"/>
                          <a:cs typeface="Arial"/>
                        </a:rPr>
                        <a:t>13%</a:t>
                      </a:r>
                    </a:p>
                  </a:txBody>
                  <a:tcPr marL="76200" marR="76200" marT="47625" marB="47625" anchor="ctr">
                    <a:solidFill>
                      <a:srgbClr val="F2F6F4"/>
                    </a:solidFill>
                  </a:tcPr>
                </a:tc>
                <a:tc>
                  <a:txBody>
                    <a:bodyPr/>
                    <a:lstStyle/>
                    <a:p>
                      <a:r>
                        <a:rPr sz="938">
                          <a:solidFill>
                            <a:srgbClr val="26342F"/>
                          </a:solidFill>
                          <a:latin typeface="Arial"/>
                          <a:ea typeface="Arial"/>
                          <a:cs typeface="Arial"/>
                        </a:rPr>
                        <a:t>₱135,388.07</a:t>
                      </a:r>
                    </a:p>
                  </a:txBody>
                  <a:tcPr marL="76200" marR="76200" marT="47625" marB="47625" anchor="ctr">
                    <a:solidFill>
                      <a:srgbClr val="F2F6F4"/>
                    </a:solidFill>
                  </a:tcPr>
                </a:tc>
              </a:tr>
              <a:tr h="666750">
                <a:tc>
                  <a:txBody>
                    <a:bodyPr/>
                    <a:lstStyle/>
                    <a:p>
                      <a:r>
                        <a:rPr sz="938">
                          <a:solidFill>
                            <a:srgbClr val="26342F"/>
                          </a:solidFill>
                          <a:latin typeface="Arial"/>
                          <a:ea typeface="Arial"/>
                          <a:cs typeface="Arial"/>
                        </a:rPr>
                        <a:t>10 years</a:t>
                      </a:r>
                    </a:p>
                  </a:txBody>
                  <a:tcPr marL="76200" marR="76200" marT="47625" marB="47625" anchor="ctr"/>
                </a:tc>
                <a:tc>
                  <a:txBody>
                    <a:bodyPr/>
                    <a:lstStyle/>
                    <a:p>
                      <a:r>
                        <a:rPr sz="938">
                          <a:solidFill>
                            <a:srgbClr val="26342F"/>
                          </a:solidFill>
                          <a:latin typeface="Arial"/>
                          <a:ea typeface="Arial"/>
                          <a:cs typeface="Arial"/>
                        </a:rPr>
                        <a:t>15%</a:t>
                      </a:r>
                    </a:p>
                  </a:txBody>
                  <a:tcPr marL="76200" marR="76200" marT="47625" marB="47625" anchor="ctr"/>
                </a:tc>
                <a:tc>
                  <a:txBody>
                    <a:bodyPr/>
                    <a:lstStyle/>
                    <a:p>
                      <a:r>
                        <a:rPr sz="938">
                          <a:solidFill>
                            <a:srgbClr val="26342F"/>
                          </a:solidFill>
                          <a:latin typeface="Arial"/>
                          <a:ea typeface="Arial"/>
                          <a:cs typeface="Arial"/>
                        </a:rPr>
                        <a:t>₱120,068.31</a:t>
                      </a:r>
                    </a:p>
                  </a:txBody>
                  <a:tcPr marL="76200" marR="76200" marT="47625" marB="47625" anchor="ctr"/>
                </a:tc>
              </a:tr>
            </a:tbl>
          </a:graphicData>
        </a:graphic>
      </p:graphicFrame>
      <p:sp>
        <p:nvSpPr>
          <p:cNvPr id="13" name="ivanah-dp-terms">
            <a:extLst xmlns:a="http://schemas.openxmlformats.org/drawingml/2006/main">
              <a:ext uri="{FF2B5EF4-FFF2-40B4-BE49-F238E27FC236}">
                <a16:creationId xmlns:a16="http://schemas.microsoft.com/office/drawing/2014/main" id="{F5119D85-B792-48A9-8252-312282B6D95C}"/>
              </a:ext>
            </a:extLst>
          </p:cNvPr>
          <p:cNvSpPr>
            <a:spLocks xmlns:a="http://schemas.openxmlformats.org/drawingml/2006/main" noGrp="1"/>
          </p:cNvSpPr>
          <p:nvPr/>
        </p:nvSpPr>
        <p:spPr>
          <a:xfrm xmlns:a="http://schemas.openxmlformats.org/drawingml/2006/main">
            <a:off x="4333875" y="4400550"/>
            <a:ext cx="7248525"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350" b="1">
                <a:solidFill>
                  <a:srgbClr val="004B37"/>
                </a:solidFill>
                <a:latin typeface="Arial"/>
                <a:ea typeface="Arial"/>
                <a:cs typeface="Arial"/>
              </a:defRPr>
            </a:defPPr>
          </a:lstStyle>
          <a:p xmlns:a="http://schemas.openxmlformats.org/drawingml/2006/main">
            <a:pPr>
              <a:defRPr sz="1350" b="1">
                <a:solidFill>
                  <a:srgbClr val="004B37"/>
                </a:solidFill>
                <a:latin typeface="Arial"/>
                <a:ea typeface="Arial"/>
                <a:cs typeface="Arial"/>
              </a:defRPr>
            </a:pPr>
            <a:r>
              <a:rPr sz="1350" b="1">
                <a:solidFill>
                  <a:srgbClr val="004B37"/>
                </a:solidFill>
                <a:latin typeface="Arial"/>
                <a:ea typeface="Arial"/>
                <a:cs typeface="Arial"/>
              </a:rPr>
              <a:t>Net DP options</a:t>
            </a:r>
          </a:p>
          <a:p xmlns:a="http://schemas.openxmlformats.org/drawingml/2006/main">
            <a:pPr>
              <a:defRPr sz="1350" b="1">
                <a:solidFill>
                  <a:srgbClr val="004B37"/>
                </a:solidFill>
                <a:latin typeface="Arial"/>
                <a:ea typeface="Arial"/>
                <a:cs typeface="Arial"/>
              </a:defRPr>
            </a:pPr>
            <a:r>
              <a:rPr sz="1350" b="1">
                <a:solidFill>
                  <a:srgbClr val="004B37"/>
                </a:solidFill>
                <a:latin typeface="Arial"/>
                <a:ea typeface="Arial"/>
                <a:cs typeface="Arial"/>
              </a:rPr>
              <a:t>12 months: ₱207,085.33 per month</a:t>
            </a:r>
          </a:p>
          <a:p xmlns:a="http://schemas.openxmlformats.org/drawingml/2006/main">
            <a:pPr>
              <a:defRPr sz="1350" b="1">
                <a:solidFill>
                  <a:srgbClr val="004B37"/>
                </a:solidFill>
                <a:latin typeface="Arial"/>
                <a:ea typeface="Arial"/>
                <a:cs typeface="Arial"/>
              </a:defRPr>
            </a:pPr>
            <a:r>
              <a:rPr sz="1350" b="1">
                <a:solidFill>
                  <a:srgbClr val="004B37"/>
                </a:solidFill>
                <a:latin typeface="Arial"/>
                <a:ea typeface="Arial"/>
                <a:cs typeface="Arial"/>
              </a:rPr>
              <a:t>24 months, subject to approval: ₱103,542.67 per month</a:t>
            </a:r>
          </a:p>
        </p:txBody>
      </p:sp>
      <p:sp>
        <p:nvSpPr>
          <p:cNvPr id="14" name="ivanah-disclaimer">
            <a:extLst xmlns:a="http://schemas.openxmlformats.org/drawingml/2006/main">
              <a:ext uri="{FF2B5EF4-FFF2-40B4-BE49-F238E27FC236}">
                <a16:creationId xmlns:a16="http://schemas.microsoft.com/office/drawing/2014/main" id="{DEEAF8E4-27E1-4605-8725-19DF2929760A}"/>
              </a:ext>
            </a:extLst>
          </p:cNvPr>
          <p:cNvSpPr>
            <a:spLocks xmlns:a="http://schemas.openxmlformats.org/drawingml/2006/main" noGrp="1"/>
          </p:cNvSpPr>
          <p:nvPr/>
        </p:nvSpPr>
        <p:spPr>
          <a:xfrm xmlns:a="http://schemas.openxmlformats.org/drawingml/2006/main">
            <a:off x="609600" y="5829300"/>
            <a:ext cx="109728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863">
                <a:solidFill>
                  <a:srgbClr val="66736E"/>
                </a:solidFill>
                <a:latin typeface="Arial"/>
                <a:ea typeface="Arial"/>
                <a:cs typeface="Arial"/>
              </a:defRPr>
            </a:defPPr>
          </a:lstStyle>
          <a:p xmlns:a="http://schemas.openxmlformats.org/drawingml/2006/main">
            <a:pPr>
              <a:defRPr sz="863">
                <a:solidFill>
                  <a:srgbClr val="66736E"/>
                </a:solidFill>
                <a:latin typeface="Arial"/>
                <a:ea typeface="Arial"/>
                <a:cs typeface="Arial"/>
              </a:defRPr>
            </a:pPr>
            <a:r>
              <a:rPr sz="863">
                <a:solidFill>
                  <a:srgbClr val="66736E"/>
                </a:solidFill>
                <a:latin typeface="Arial"/>
                <a:ea typeface="Arial"/>
                <a:cs typeface="Arial"/>
              </a:rPr>
              <a:t>Attached sample computation. Total package price is ₱9,842,610, including the registration fee. Prices, rates, discounts, availability, and approval remain subject to Moldex Realty's current official computation.</a:t>
            </a:r>
          </a:p>
        </p:txBody>
      </p:sp>
    </p:spTree>
    <p:extLst>
      <p:ext uri="{BB962C8B-B14F-4D97-AF65-F5344CB8AC3E}">
        <p14:creationId xmlns:p14="http://schemas.microsoft.com/office/powerpoint/2010/main" val="646051596"/>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title-11">
            <a:extLst xmlns:a="http://schemas.openxmlformats.org/drawingml/2006/main">
              <a:ext uri="{FF2B5EF4-FFF2-40B4-BE49-F238E27FC236}">
                <a16:creationId xmlns:a16="http://schemas.microsoft.com/office/drawing/2014/main" id="{A4506045-B01E-4778-AB9B-DDB8DABB1C9D}"/>
              </a:ext>
            </a:extLst>
          </p:cNvPr>
          <p:cNvSpPr>
            <a:spLocks xmlns:a="http://schemas.openxmlformats.org/drawingml/2006/main" noGrp="1"/>
          </p:cNvSpPr>
          <p:nvPr/>
        </p:nvSpPr>
        <p:spPr>
          <a:xfrm xmlns:a="http://schemas.openxmlformats.org/drawingml/2006/main">
            <a:off x="609600" y="361950"/>
            <a:ext cx="106680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550" b="1">
                <a:solidFill>
                  <a:srgbClr val="004B37"/>
                </a:solidFill>
                <a:latin typeface="Arial"/>
                <a:ea typeface="Arial"/>
                <a:cs typeface="Arial"/>
              </a:defRPr>
            </a:defPPr>
          </a:lstStyle>
          <a:p xmlns:a="http://schemas.openxmlformats.org/drawingml/2006/main">
            <a:pPr>
              <a:defRPr sz="2550" b="1">
                <a:solidFill>
                  <a:srgbClr val="004B37"/>
                </a:solidFill>
                <a:latin typeface="Arial"/>
                <a:ea typeface="Arial"/>
                <a:cs typeface="Arial"/>
              </a:defRPr>
            </a:pPr>
            <a:r>
              <a:rPr sz="2550" b="1">
                <a:solidFill>
                  <a:srgbClr val="004B37"/>
                </a:solidFill>
                <a:latin typeface="Arial"/>
                <a:ea typeface="Arial"/>
                <a:cs typeface="Arial"/>
              </a:rPr>
              <a:t>Lot-only computation</a:t>
            </a:r>
          </a:p>
        </p:txBody>
      </p:sp>
      <p:sp>
        <p:nvSpPr>
          <p:cNvPr id="2" name="accent-11">
            <a:extLst xmlns:a="http://schemas.openxmlformats.org/drawingml/2006/main">
              <a:ext uri="{FF2B5EF4-FFF2-40B4-BE49-F238E27FC236}">
                <a16:creationId xmlns:a16="http://schemas.microsoft.com/office/drawing/2014/main" id="{F9DB56B5-1962-4A89-B692-FFEABC46BA64}"/>
              </a:ext>
            </a:extLst>
          </p:cNvPr>
          <p:cNvSpPr>
            <a:spLocks xmlns:a="http://schemas.openxmlformats.org/drawingml/2006/main" noGrp="1"/>
          </p:cNvSpPr>
          <p:nvPr/>
        </p:nvSpPr>
        <p:spPr>
          <a:xfrm xmlns:a="http://schemas.openxmlformats.org/drawingml/2006/main">
            <a:off x="609600" y="971550"/>
            <a:ext cx="685800" cy="47625"/>
          </a:xfrm>
          <a:prstGeom xmlns:a="http://schemas.openxmlformats.org/drawingml/2006/main" prst="rect">
            <a:avLst/>
          </a:prstGeom>
          <a:solidFill xmlns:a="http://schemas.openxmlformats.org/drawingml/2006/main">
            <a:srgbClr val="F47A20"/>
          </a:solidFill>
          <a:ln xmlns:a="http://schemas.openxmlformats.org/drawingml/2006/main" w="0">
            <a:noFill/>
          </a:ln>
        </p:spPr>
      </p:sp>
      <p:sp>
        <p:nvSpPr>
          <p:cNvPr id="3" name="subtitle-11">
            <a:extLst xmlns:a="http://schemas.openxmlformats.org/drawingml/2006/main">
              <a:ext uri="{FF2B5EF4-FFF2-40B4-BE49-F238E27FC236}">
                <a16:creationId xmlns:a16="http://schemas.microsoft.com/office/drawing/2014/main" id="{A8A69045-52B2-41B8-AA2D-16C9E4AD9FC8}"/>
              </a:ext>
            </a:extLst>
          </p:cNvPr>
          <p:cNvSpPr>
            <a:spLocks xmlns:a="http://schemas.openxmlformats.org/drawingml/2006/main" noGrp="1"/>
          </p:cNvSpPr>
          <p:nvPr/>
        </p:nvSpPr>
        <p:spPr>
          <a:xfrm xmlns:a="http://schemas.openxmlformats.org/drawingml/2006/main">
            <a:off x="1466850" y="800100"/>
            <a:ext cx="9810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75">
                <a:solidFill>
                  <a:srgbClr val="66736E"/>
                </a:solidFill>
                <a:latin typeface="Arial"/>
                <a:ea typeface="Arial"/>
                <a:cs typeface="Arial"/>
              </a:defRPr>
            </a:defPPr>
          </a:lstStyle>
          <a:p xmlns:a="http://schemas.openxmlformats.org/drawingml/2006/main">
            <a:pPr>
              <a:defRPr sz="1275">
                <a:solidFill>
                  <a:srgbClr val="66736E"/>
                </a:solidFill>
                <a:latin typeface="Arial"/>
                <a:ea typeface="Arial"/>
                <a:cs typeface="Arial"/>
              </a:defRPr>
            </a:pPr>
            <a:r>
              <a:rPr sz="1275">
                <a:solidFill>
                  <a:srgbClr val="66736E"/>
                </a:solidFill>
                <a:latin typeface="Arial"/>
                <a:ea typeface="Arial"/>
                <a:cs typeface="Arial"/>
              </a:rPr>
              <a:t>Phase 9, 120 sqm regular inner lot</a:t>
            </a:r>
          </a:p>
        </p:txBody>
      </p:sp>
      <p:sp>
        <p:nvSpPr>
          <p:cNvPr id="4" name="footer-project-11">
            <a:extLst xmlns:a="http://schemas.openxmlformats.org/drawingml/2006/main">
              <a:ext uri="{FF2B5EF4-FFF2-40B4-BE49-F238E27FC236}">
                <a16:creationId xmlns:a16="http://schemas.microsoft.com/office/drawing/2014/main" id="{FEC63EA4-214C-4737-83BE-D0DA603A8E16}"/>
              </a:ext>
            </a:extLst>
          </p:cNvPr>
          <p:cNvSpPr>
            <a:spLocks xmlns:a="http://schemas.openxmlformats.org/drawingml/2006/main" noGrp="1"/>
          </p:cNvSpPr>
          <p:nvPr/>
        </p:nvSpPr>
        <p:spPr>
          <a:xfrm xmlns:a="http://schemas.openxmlformats.org/drawingml/2006/main">
            <a:off x="609600" y="6515100"/>
            <a:ext cx="37147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750">
                <a:solidFill>
                  <a:srgbClr val="66736E"/>
                </a:solidFill>
                <a:latin typeface="Arial"/>
                <a:ea typeface="Arial"/>
                <a:cs typeface="Arial"/>
              </a:defRPr>
            </a:defPPr>
          </a:lstStyle>
          <a:p xmlns:a="http://schemas.openxmlformats.org/drawingml/2006/main">
            <a:pPr>
              <a:defRPr sz="750">
                <a:solidFill>
                  <a:srgbClr val="66736E"/>
                </a:solidFill>
                <a:latin typeface="Arial"/>
                <a:ea typeface="Arial"/>
                <a:cs typeface="Arial"/>
              </a:defRPr>
            </a:pPr>
            <a:r>
              <a:rPr sz="750">
                <a:solidFill>
                  <a:srgbClr val="66736E"/>
                </a:solidFill>
                <a:latin typeface="Arial"/>
                <a:ea typeface="Arial"/>
                <a:cs typeface="Arial"/>
              </a:rPr>
              <a:t>MetroGate Silang Estates</a:t>
            </a:r>
          </a:p>
        </p:txBody>
      </p:sp>
      <p:sp>
        <p:nvSpPr>
          <p:cNvPr id="5" name="footer-number-11">
            <a:extLst xmlns:a="http://schemas.openxmlformats.org/drawingml/2006/main">
              <a:ext uri="{FF2B5EF4-FFF2-40B4-BE49-F238E27FC236}">
                <a16:creationId xmlns:a16="http://schemas.microsoft.com/office/drawing/2014/main" id="{3E37E7F5-24AE-4792-8839-91B766095FDC}"/>
              </a:ext>
            </a:extLst>
          </p:cNvPr>
          <p:cNvSpPr>
            <a:spLocks xmlns:a="http://schemas.openxmlformats.org/drawingml/2006/main" noGrp="1"/>
          </p:cNvSpPr>
          <p:nvPr/>
        </p:nvSpPr>
        <p:spPr>
          <a:xfrm xmlns:a="http://schemas.openxmlformats.org/drawingml/2006/main">
            <a:off x="11001375" y="6515100"/>
            <a:ext cx="5715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750">
                <a:solidFill>
                  <a:srgbClr val="66736E"/>
                </a:solidFill>
                <a:latin typeface="Arial"/>
                <a:ea typeface="Arial"/>
                <a:cs typeface="Arial"/>
              </a:defRPr>
            </a:defPPr>
          </a:lstStyle>
          <a:p xmlns:a="http://schemas.openxmlformats.org/drawingml/2006/main">
            <a:pPr>
              <a:defRPr sz="750">
                <a:solidFill>
                  <a:srgbClr val="66736E"/>
                </a:solidFill>
                <a:latin typeface="Arial"/>
                <a:ea typeface="Arial"/>
                <a:cs typeface="Arial"/>
              </a:defRPr>
            </a:pPr>
            <a:r>
              <a:rPr sz="750">
                <a:solidFill>
                  <a:srgbClr val="66736E"/>
                </a:solidFill>
                <a:latin typeface="Arial"/>
                <a:ea typeface="Arial"/>
                <a:cs typeface="Arial"/>
              </a:rPr>
              <a:t>11</a:t>
            </a:r>
          </a:p>
        </p:txBody>
      </p:sp>
      <p:sp>
        <p:nvSpPr>
          <p:cNvPr id="6" name="lot-package-box">
            <a:extLst xmlns:a="http://schemas.openxmlformats.org/drawingml/2006/main">
              <a:ext uri="{FF2B5EF4-FFF2-40B4-BE49-F238E27FC236}">
                <a16:creationId xmlns:a16="http://schemas.microsoft.com/office/drawing/2014/main" id="{B41C87E7-9C5E-495B-A858-553AD5735605}"/>
              </a:ext>
            </a:extLst>
          </p:cNvPr>
          <p:cNvSpPr>
            <a:spLocks xmlns:a="http://schemas.openxmlformats.org/drawingml/2006/main" noGrp="1"/>
          </p:cNvSpPr>
          <p:nvPr/>
        </p:nvSpPr>
        <p:spPr>
          <a:xfrm xmlns:a="http://schemas.openxmlformats.org/drawingml/2006/main">
            <a:off x="609600" y="1409700"/>
            <a:ext cx="3381375" cy="2038350"/>
          </a:xfrm>
          <a:prstGeom xmlns:a="http://schemas.openxmlformats.org/drawingml/2006/main" prst="roundRect">
            <a:avLst>
              <a:gd name="adj" fmla="val 5607"/>
            </a:avLst>
          </a:prstGeom>
          <a:solidFill xmlns:a="http://schemas.openxmlformats.org/drawingml/2006/main">
            <a:srgbClr val="07583F"/>
          </a:solidFill>
          <a:ln xmlns:a="http://schemas.openxmlformats.org/drawingml/2006/main" w="0">
            <a:noFill/>
          </a:ln>
        </p:spPr>
      </p:sp>
      <p:sp>
        <p:nvSpPr>
          <p:cNvPr id="7" name="lot-package-heading">
            <a:extLst xmlns:a="http://schemas.openxmlformats.org/drawingml/2006/main">
              <a:ext uri="{FF2B5EF4-FFF2-40B4-BE49-F238E27FC236}">
                <a16:creationId xmlns:a16="http://schemas.microsoft.com/office/drawing/2014/main" id="{3DF4B3EB-13DA-4D03-87A6-E1111A0C6D61}"/>
              </a:ext>
            </a:extLst>
          </p:cNvPr>
          <p:cNvSpPr>
            <a:spLocks xmlns:a="http://schemas.openxmlformats.org/drawingml/2006/main" noGrp="1"/>
          </p:cNvSpPr>
          <p:nvPr/>
        </p:nvSpPr>
        <p:spPr>
          <a:xfrm xmlns:a="http://schemas.openxmlformats.org/drawingml/2006/main">
            <a:off x="819150" y="1600200"/>
            <a:ext cx="29622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500" b="1">
                <a:solidFill>
                  <a:srgbClr val="FFFFFF"/>
                </a:solidFill>
                <a:latin typeface="Arial"/>
                <a:ea typeface="Arial"/>
                <a:cs typeface="Arial"/>
              </a:defRPr>
            </a:defPPr>
          </a:lstStyle>
          <a:p xmlns:a="http://schemas.openxmlformats.org/drawingml/2006/main">
            <a:pPr>
              <a:defRPr sz="1500" b="1">
                <a:solidFill>
                  <a:srgbClr val="FFFFFF"/>
                </a:solidFill>
                <a:latin typeface="Arial"/>
                <a:ea typeface="Arial"/>
                <a:cs typeface="Arial"/>
              </a:defRPr>
            </a:pPr>
            <a:r>
              <a:rPr sz="1500" b="1">
                <a:solidFill>
                  <a:srgbClr val="FFFFFF"/>
                </a:solidFill>
                <a:latin typeface="Arial"/>
                <a:ea typeface="Arial"/>
                <a:cs typeface="Arial"/>
              </a:rPr>
              <a:t>Package basis</a:t>
            </a:r>
          </a:p>
        </p:txBody>
      </p:sp>
      <p:sp>
        <p:nvSpPr>
          <p:cNvPr id="8" name="lot-package-body">
            <a:extLst xmlns:a="http://schemas.openxmlformats.org/drawingml/2006/main">
              <a:ext uri="{FF2B5EF4-FFF2-40B4-BE49-F238E27FC236}">
                <a16:creationId xmlns:a16="http://schemas.microsoft.com/office/drawing/2014/main" id="{B41D6A35-D4FD-4E27-9F73-B7A31D40E749}"/>
              </a:ext>
            </a:extLst>
          </p:cNvPr>
          <p:cNvSpPr>
            <a:spLocks xmlns:a="http://schemas.openxmlformats.org/drawingml/2006/main" noGrp="1"/>
          </p:cNvSpPr>
          <p:nvPr/>
        </p:nvSpPr>
        <p:spPr>
          <a:xfrm xmlns:a="http://schemas.openxmlformats.org/drawingml/2006/main">
            <a:off x="819150" y="2019300"/>
            <a:ext cx="2962275" cy="1257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a:solidFill>
                  <a:srgbClr val="FFFFFF"/>
                </a:solidFill>
                <a:latin typeface="Arial"/>
                <a:ea typeface="Arial"/>
                <a:cs typeface="Arial"/>
              </a:defRPr>
            </a:defPPr>
          </a:lstStyle>
          <a:p xmlns:a="http://schemas.openxmlformats.org/drawingml/2006/main">
            <a:pPr>
              <a:defRPr sz="1200">
                <a:solidFill>
                  <a:srgbClr val="FFFFFF"/>
                </a:solidFill>
                <a:latin typeface="Arial"/>
                <a:ea typeface="Arial"/>
                <a:cs typeface="Arial"/>
              </a:defRPr>
            </a:pPr>
            <a:r>
              <a:rPr sz="1200">
                <a:solidFill>
                  <a:srgbClr val="FFFFFF"/>
                </a:solidFill>
                <a:latin typeface="Arial"/>
                <a:ea typeface="Arial"/>
                <a:cs typeface="Arial"/>
              </a:rPr>
              <a:t>Lot price: ₱2,664,000</a:t>
            </a:r>
          </a:p>
          <a:p xmlns:a="http://schemas.openxmlformats.org/drawingml/2006/main">
            <a:pPr>
              <a:defRPr sz="1200">
                <a:solidFill>
                  <a:srgbClr val="FFFFFF"/>
                </a:solidFill>
                <a:latin typeface="Arial"/>
                <a:ea typeface="Arial"/>
                <a:cs typeface="Arial"/>
              </a:defRPr>
            </a:pPr>
            <a:r>
              <a:rPr sz="1200">
                <a:solidFill>
                  <a:srgbClr val="FFFFFF"/>
                </a:solidFill>
                <a:latin typeface="Arial"/>
                <a:ea typeface="Arial"/>
                <a:cs typeface="Arial"/>
              </a:rPr>
              <a:t>12% VAT: ₱319,680</a:t>
            </a:r>
          </a:p>
          <a:p xmlns:a="http://schemas.openxmlformats.org/drawingml/2006/main">
            <a:pPr>
              <a:defRPr sz="1200">
                <a:solidFill>
                  <a:srgbClr val="FFFFFF"/>
                </a:solidFill>
                <a:latin typeface="Arial"/>
                <a:ea typeface="Arial"/>
                <a:cs typeface="Arial"/>
              </a:defRPr>
            </a:pPr>
            <a:r>
              <a:rPr sz="1200">
                <a:solidFill>
                  <a:srgbClr val="FFFFFF"/>
                </a:solidFill>
                <a:latin typeface="Arial"/>
                <a:ea typeface="Arial"/>
                <a:cs typeface="Arial"/>
              </a:rPr>
              <a:t>Contract price: ₱2,983,680</a:t>
            </a:r>
          </a:p>
          <a:p xmlns:a="http://schemas.openxmlformats.org/drawingml/2006/main">
            <a:pPr>
              <a:defRPr sz="1200">
                <a:solidFill>
                  <a:srgbClr val="FFFFFF"/>
                </a:solidFill>
                <a:latin typeface="Arial"/>
                <a:ea typeface="Arial"/>
                <a:cs typeface="Arial"/>
              </a:defRPr>
            </a:pPr>
            <a:r>
              <a:rPr sz="1200">
                <a:solidFill>
                  <a:srgbClr val="FFFFFF"/>
                </a:solidFill>
                <a:latin typeface="Arial"/>
                <a:ea typeface="Arial"/>
                <a:cs typeface="Arial"/>
              </a:rPr>
              <a:t>Registration fee: ₱193,939.20</a:t>
            </a:r>
          </a:p>
          <a:p xmlns:a="http://schemas.openxmlformats.org/drawingml/2006/main">
            <a:pPr>
              <a:defRPr sz="1200">
                <a:solidFill>
                  <a:srgbClr val="FFFFFF"/>
                </a:solidFill>
                <a:latin typeface="Arial"/>
                <a:ea typeface="Arial"/>
                <a:cs typeface="Arial"/>
              </a:defRPr>
            </a:pPr>
            <a:r>
              <a:rPr sz="1200">
                <a:solidFill>
                  <a:srgbClr val="FFFFFF"/>
                </a:solidFill>
                <a:latin typeface="Arial"/>
                <a:ea typeface="Arial"/>
                <a:cs typeface="Arial"/>
              </a:rPr>
              <a:t>Total package price: ₱3,177,619.20</a:t>
            </a:r>
          </a:p>
        </p:txBody>
      </p:sp>
      <p:sp>
        <p:nvSpPr>
          <p:cNvPr id="9" name="lot-dp-box">
            <a:extLst xmlns:a="http://schemas.openxmlformats.org/drawingml/2006/main">
              <a:ext uri="{FF2B5EF4-FFF2-40B4-BE49-F238E27FC236}">
                <a16:creationId xmlns:a16="http://schemas.microsoft.com/office/drawing/2014/main" id="{F34C9002-0B54-454B-BC82-BBCC8C45EF76}"/>
              </a:ext>
            </a:extLst>
          </p:cNvPr>
          <p:cNvSpPr>
            <a:spLocks xmlns:a="http://schemas.openxmlformats.org/drawingml/2006/main" noGrp="1"/>
          </p:cNvSpPr>
          <p:nvPr/>
        </p:nvSpPr>
        <p:spPr>
          <a:xfrm xmlns:a="http://schemas.openxmlformats.org/drawingml/2006/main">
            <a:off x="609600" y="3638550"/>
            <a:ext cx="3381375" cy="1847850"/>
          </a:xfrm>
          <a:prstGeom xmlns:a="http://schemas.openxmlformats.org/drawingml/2006/main" prst="roundRect">
            <a:avLst>
              <a:gd name="adj" fmla="val 6186"/>
            </a:avLst>
          </a:prstGeom>
          <a:solidFill xmlns:a="http://schemas.openxmlformats.org/drawingml/2006/main">
            <a:srgbClr val="F2F6F4"/>
          </a:solidFill>
          <a:ln xmlns:a="http://schemas.openxmlformats.org/drawingml/2006/main" w="0">
            <a:noFill/>
          </a:ln>
        </p:spPr>
      </p:sp>
      <p:sp>
        <p:nvSpPr>
          <p:cNvPr id="10" name="lot-dp-heading">
            <a:extLst xmlns:a="http://schemas.openxmlformats.org/drawingml/2006/main">
              <a:ext uri="{FF2B5EF4-FFF2-40B4-BE49-F238E27FC236}">
                <a16:creationId xmlns:a16="http://schemas.microsoft.com/office/drawing/2014/main" id="{63C1253D-B60E-4DC1-B95F-8651426A6F3C}"/>
              </a:ext>
            </a:extLst>
          </p:cNvPr>
          <p:cNvSpPr>
            <a:spLocks xmlns:a="http://schemas.openxmlformats.org/drawingml/2006/main" noGrp="1"/>
          </p:cNvSpPr>
          <p:nvPr/>
        </p:nvSpPr>
        <p:spPr>
          <a:xfrm xmlns:a="http://schemas.openxmlformats.org/drawingml/2006/main">
            <a:off x="819150" y="3829050"/>
            <a:ext cx="29622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500" b="1">
                <a:solidFill>
                  <a:srgbClr val="004B37"/>
                </a:solidFill>
                <a:latin typeface="Arial"/>
                <a:ea typeface="Arial"/>
                <a:cs typeface="Arial"/>
              </a:defRPr>
            </a:defPPr>
          </a:lstStyle>
          <a:p xmlns:a="http://schemas.openxmlformats.org/drawingml/2006/main">
            <a:pPr>
              <a:defRPr sz="1500" b="1">
                <a:solidFill>
                  <a:srgbClr val="004B37"/>
                </a:solidFill>
                <a:latin typeface="Arial"/>
                <a:ea typeface="Arial"/>
                <a:cs typeface="Arial"/>
              </a:defRPr>
            </a:pPr>
            <a:r>
              <a:rPr sz="1500" b="1">
                <a:solidFill>
                  <a:srgbClr val="004B37"/>
                </a:solidFill>
                <a:latin typeface="Arial"/>
                <a:ea typeface="Arial"/>
                <a:cs typeface="Arial"/>
              </a:rPr>
              <a:t>Down payment</a:t>
            </a:r>
          </a:p>
        </p:txBody>
      </p:sp>
      <p:sp>
        <p:nvSpPr>
          <p:cNvPr id="11" name="lot-dp-body">
            <a:extLst xmlns:a="http://schemas.openxmlformats.org/drawingml/2006/main">
              <a:ext uri="{FF2B5EF4-FFF2-40B4-BE49-F238E27FC236}">
                <a16:creationId xmlns:a16="http://schemas.microsoft.com/office/drawing/2014/main" id="{F3E64F51-7F26-43C7-99BE-F555692AFD0F}"/>
              </a:ext>
            </a:extLst>
          </p:cNvPr>
          <p:cNvSpPr>
            <a:spLocks xmlns:a="http://schemas.openxmlformats.org/drawingml/2006/main" noGrp="1"/>
          </p:cNvSpPr>
          <p:nvPr/>
        </p:nvSpPr>
        <p:spPr>
          <a:xfrm xmlns:a="http://schemas.openxmlformats.org/drawingml/2006/main">
            <a:off x="819150" y="4248150"/>
            <a:ext cx="2962275"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a:solidFill>
                  <a:srgbClr val="26342F"/>
                </a:solidFill>
                <a:latin typeface="Arial"/>
                <a:ea typeface="Arial"/>
                <a:cs typeface="Arial"/>
              </a:defRPr>
            </a:defPPr>
          </a:lstStyle>
          <a:p xmlns:a="http://schemas.openxmlformats.org/drawingml/2006/main">
            <a:pPr>
              <a:defRPr sz="1200">
                <a:solidFill>
                  <a:srgbClr val="26342F"/>
                </a:solidFill>
                <a:latin typeface="Arial"/>
                <a:ea typeface="Arial"/>
                <a:cs typeface="Arial"/>
              </a:defRPr>
            </a:pPr>
            <a:r>
              <a:rPr sz="1200">
                <a:solidFill>
                  <a:srgbClr val="26342F"/>
                </a:solidFill>
                <a:latin typeface="Arial"/>
                <a:ea typeface="Arial"/>
                <a:cs typeface="Arial"/>
              </a:rPr>
              <a:t>20% down payment: ₱596,736</a:t>
            </a:r>
          </a:p>
          <a:p xmlns:a="http://schemas.openxmlformats.org/drawingml/2006/main">
            <a:pPr>
              <a:defRPr sz="1200">
                <a:solidFill>
                  <a:srgbClr val="26342F"/>
                </a:solidFill>
                <a:latin typeface="Arial"/>
                <a:ea typeface="Arial"/>
                <a:cs typeface="Arial"/>
              </a:defRPr>
            </a:pPr>
            <a:r>
              <a:rPr sz="1200">
                <a:solidFill>
                  <a:srgbClr val="26342F"/>
                </a:solidFill>
                <a:latin typeface="Arial"/>
                <a:ea typeface="Arial"/>
                <a:cs typeface="Arial"/>
              </a:rPr>
              <a:t>Less reservation: ₱20,000</a:t>
            </a:r>
          </a:p>
          <a:p xmlns:a="http://schemas.openxmlformats.org/drawingml/2006/main">
            <a:pPr>
              <a:defRPr sz="1200">
                <a:solidFill>
                  <a:srgbClr val="26342F"/>
                </a:solidFill>
                <a:latin typeface="Arial"/>
                <a:ea typeface="Arial"/>
                <a:cs typeface="Arial"/>
              </a:defRPr>
            </a:pPr>
            <a:r>
              <a:rPr sz="1200">
                <a:solidFill>
                  <a:srgbClr val="26342F"/>
                </a:solidFill>
                <a:latin typeface="Arial"/>
                <a:ea typeface="Arial"/>
                <a:cs typeface="Arial"/>
              </a:rPr>
              <a:t>Net down payment: ₱576,736</a:t>
            </a:r>
          </a:p>
          <a:p xmlns:a="http://schemas.openxmlformats.org/drawingml/2006/main">
            <a:pPr>
              <a:defRPr sz="1200">
                <a:solidFill>
                  <a:srgbClr val="26342F"/>
                </a:solidFill>
                <a:latin typeface="Arial"/>
                <a:ea typeface="Arial"/>
                <a:cs typeface="Arial"/>
              </a:defRPr>
            </a:pPr>
            <a:r>
              <a:rPr sz="1200">
                <a:solidFill>
                  <a:srgbClr val="26342F"/>
                </a:solidFill>
                <a:latin typeface="Arial"/>
                <a:ea typeface="Arial"/>
                <a:cs typeface="Arial"/>
              </a:rPr>
              <a:t>12 months: ₱48,061.33</a:t>
            </a:r>
          </a:p>
          <a:p xmlns:a="http://schemas.openxmlformats.org/drawingml/2006/main">
            <a:pPr>
              <a:defRPr sz="1200">
                <a:solidFill>
                  <a:srgbClr val="26342F"/>
                </a:solidFill>
                <a:latin typeface="Arial"/>
                <a:ea typeface="Arial"/>
                <a:cs typeface="Arial"/>
              </a:defRPr>
            </a:pPr>
            <a:r>
              <a:rPr sz="1200">
                <a:solidFill>
                  <a:srgbClr val="26342F"/>
                </a:solidFill>
                <a:latin typeface="Arial"/>
                <a:ea typeface="Arial"/>
                <a:cs typeface="Arial"/>
              </a:rPr>
              <a:t>24 months, subject to approval: ₱24,030.67</a:t>
            </a:r>
          </a:p>
        </p:txBody>
      </p:sp>
      <p:graphicFrame>
        <p:nvGraphicFramePr>
          <p:cNvPr id="12" name="">
            <a:extLst xmlns:a="http://schemas.openxmlformats.org/drawingml/2006/main">
              <a:ext uri="{FF2B5EF4-FFF2-40B4-BE49-F238E27FC236}">
                <a16:creationId xmlns:a16="http://schemas.microsoft.com/office/drawing/2014/main" id="{678FFB48-8D54-4B50-8553-F911A32ED21B}"/>
              </a:ext>
            </a:extLst>
          </p:cNvPr>
          <p:cNvGraphicFramePr/>
          <p:nvPr/>
        </p:nvGraphicFramePr>
        <p:xfrm>
          <a:off xmlns:a="http://schemas.openxmlformats.org/drawingml/2006/main" x="4333875" y="1409700"/>
          <a:ext xmlns:a="http://schemas.openxmlformats.org/drawingml/2006/main" cx="7248525" cy="2667000"/>
        </p:xfrm>
        <a:graphic xmlns:a="http://schemas.openxmlformats.org/drawingml/2006/main">
          <a:graphicData uri="http://schemas.openxmlformats.org/drawingml/2006/table">
            <a:tbl>
              <a:tblPr/>
              <a:tblGrid>
                <a:gridCol w="1952625"/>
                <a:gridCol w="2000250"/>
                <a:gridCol w="3295650"/>
              </a:tblGrid>
              <a:tr h="666750">
                <a:tc>
                  <a:txBody>
                    <a:bodyPr/>
                    <a:lstStyle/>
                    <a:p>
                      <a:r>
                        <a:rPr sz="975" b="1">
                          <a:solidFill>
                            <a:srgbClr val="FFFFFF"/>
                          </a:solidFill>
                          <a:latin typeface="Arial"/>
                          <a:ea typeface="Arial"/>
                          <a:cs typeface="Arial"/>
                        </a:rPr>
                        <a:t>In-house term</a:t>
                      </a:r>
                    </a:p>
                  </a:txBody>
                  <a:tcPr marL="76200" marR="76200" marT="47625" marB="47625" anchor="ctr">
                    <a:solidFill>
                      <a:srgbClr val="004B37"/>
                    </a:solidFill>
                  </a:tcPr>
                </a:tc>
                <a:tc>
                  <a:txBody>
                    <a:bodyPr/>
                    <a:lstStyle/>
                    <a:p>
                      <a:r>
                        <a:rPr sz="975" b="1">
                          <a:solidFill>
                            <a:srgbClr val="FFFFFF"/>
                          </a:solidFill>
                          <a:latin typeface="Arial"/>
                          <a:ea typeface="Arial"/>
                          <a:cs typeface="Arial"/>
                        </a:rPr>
                        <a:t>Published rate</a:t>
                      </a:r>
                    </a:p>
                  </a:txBody>
                  <a:tcPr marL="76200" marR="76200" marT="47625" marB="47625" anchor="ctr">
                    <a:solidFill>
                      <a:srgbClr val="004B37"/>
                    </a:solidFill>
                  </a:tcPr>
                </a:tc>
                <a:tc>
                  <a:txBody>
                    <a:bodyPr/>
                    <a:lstStyle/>
                    <a:p>
                      <a:r>
                        <a:rPr sz="975" b="1">
                          <a:solidFill>
                            <a:srgbClr val="FFFFFF"/>
                          </a:solidFill>
                          <a:latin typeface="Arial"/>
                          <a:ea typeface="Arial"/>
                          <a:cs typeface="Arial"/>
                        </a:rPr>
                        <a:t>Monthly amortization</a:t>
                      </a:r>
                    </a:p>
                  </a:txBody>
                  <a:tcPr marL="76200" marR="76200" marT="47625" marB="47625" anchor="ctr">
                    <a:solidFill>
                      <a:srgbClr val="004B37"/>
                    </a:solidFill>
                  </a:tcPr>
                </a:tc>
              </a:tr>
              <a:tr h="666750">
                <a:tc>
                  <a:txBody>
                    <a:bodyPr/>
                    <a:lstStyle/>
                    <a:p>
                      <a:r>
                        <a:rPr sz="938">
                          <a:solidFill>
                            <a:srgbClr val="26342F"/>
                          </a:solidFill>
                          <a:latin typeface="Arial"/>
                          <a:ea typeface="Arial"/>
                          <a:cs typeface="Arial"/>
                        </a:rPr>
                        <a:t>5 years</a:t>
                      </a:r>
                    </a:p>
                  </a:txBody>
                  <a:tcPr marL="76200" marR="76200" marT="47625" marB="47625" anchor="ctr"/>
                </a:tc>
                <a:tc>
                  <a:txBody>
                    <a:bodyPr/>
                    <a:lstStyle/>
                    <a:p>
                      <a:r>
                        <a:rPr sz="938">
                          <a:solidFill>
                            <a:srgbClr val="26342F"/>
                          </a:solidFill>
                          <a:latin typeface="Arial"/>
                          <a:ea typeface="Arial"/>
                          <a:cs typeface="Arial"/>
                        </a:rPr>
                        <a:t>10%</a:t>
                      </a:r>
                    </a:p>
                  </a:txBody>
                  <a:tcPr marL="76200" marR="76200" marT="47625" marB="47625" anchor="ctr"/>
                </a:tc>
                <a:tc>
                  <a:txBody>
                    <a:bodyPr/>
                    <a:lstStyle/>
                    <a:p>
                      <a:r>
                        <a:rPr sz="938">
                          <a:solidFill>
                            <a:srgbClr val="26342F"/>
                          </a:solidFill>
                          <a:latin typeface="Arial"/>
                          <a:ea typeface="Arial"/>
                          <a:cs typeface="Arial"/>
                        </a:rPr>
                        <a:t>₱54,836.03</a:t>
                      </a:r>
                    </a:p>
                  </a:txBody>
                  <a:tcPr marL="76200" marR="76200" marT="47625" marB="47625" anchor="ctr"/>
                </a:tc>
              </a:tr>
              <a:tr h="666750">
                <a:tc>
                  <a:txBody>
                    <a:bodyPr/>
                    <a:lstStyle/>
                    <a:p>
                      <a:r>
                        <a:rPr sz="938">
                          <a:solidFill>
                            <a:srgbClr val="26342F"/>
                          </a:solidFill>
                          <a:latin typeface="Arial"/>
                          <a:ea typeface="Arial"/>
                          <a:cs typeface="Arial"/>
                        </a:rPr>
                        <a:t>7 years</a:t>
                      </a:r>
                    </a:p>
                  </a:txBody>
                  <a:tcPr marL="76200" marR="76200" marT="47625" marB="47625" anchor="ctr">
                    <a:solidFill>
                      <a:srgbClr val="F2F6F4"/>
                    </a:solidFill>
                  </a:tcPr>
                </a:tc>
                <a:tc>
                  <a:txBody>
                    <a:bodyPr/>
                    <a:lstStyle/>
                    <a:p>
                      <a:r>
                        <a:rPr sz="938">
                          <a:solidFill>
                            <a:srgbClr val="26342F"/>
                          </a:solidFill>
                          <a:latin typeface="Arial"/>
                          <a:ea typeface="Arial"/>
                          <a:cs typeface="Arial"/>
                        </a:rPr>
                        <a:t>13%</a:t>
                      </a:r>
                    </a:p>
                  </a:txBody>
                  <a:tcPr marL="76200" marR="76200" marT="47625" marB="47625" anchor="ctr">
                    <a:solidFill>
                      <a:srgbClr val="F2F6F4"/>
                    </a:solidFill>
                  </a:tcPr>
                </a:tc>
                <a:tc>
                  <a:txBody>
                    <a:bodyPr/>
                    <a:lstStyle/>
                    <a:p>
                      <a:r>
                        <a:rPr sz="938">
                          <a:solidFill>
                            <a:srgbClr val="26342F"/>
                          </a:solidFill>
                          <a:latin typeface="Arial"/>
                          <a:ea typeface="Arial"/>
                          <a:cs typeface="Arial"/>
                        </a:rPr>
                        <a:t>₱46,951.43</a:t>
                      </a:r>
                    </a:p>
                  </a:txBody>
                  <a:tcPr marL="76200" marR="76200" marT="47625" marB="47625" anchor="ctr">
                    <a:solidFill>
                      <a:srgbClr val="F2F6F4"/>
                    </a:solidFill>
                  </a:tcPr>
                </a:tc>
              </a:tr>
              <a:tr h="666750">
                <a:tc>
                  <a:txBody>
                    <a:bodyPr/>
                    <a:lstStyle/>
                    <a:p>
                      <a:r>
                        <a:rPr sz="938">
                          <a:solidFill>
                            <a:srgbClr val="26342F"/>
                          </a:solidFill>
                          <a:latin typeface="Arial"/>
                          <a:ea typeface="Arial"/>
                          <a:cs typeface="Arial"/>
                        </a:rPr>
                        <a:t>10 years</a:t>
                      </a:r>
                    </a:p>
                  </a:txBody>
                  <a:tcPr marL="76200" marR="76200" marT="47625" marB="47625" anchor="ctr"/>
                </a:tc>
                <a:tc>
                  <a:txBody>
                    <a:bodyPr/>
                    <a:lstStyle/>
                    <a:p>
                      <a:r>
                        <a:rPr sz="938">
                          <a:solidFill>
                            <a:srgbClr val="26342F"/>
                          </a:solidFill>
                          <a:latin typeface="Arial"/>
                          <a:ea typeface="Arial"/>
                          <a:cs typeface="Arial"/>
                        </a:rPr>
                        <a:t>15%</a:t>
                      </a:r>
                    </a:p>
                  </a:txBody>
                  <a:tcPr marL="76200" marR="76200" marT="47625" marB="47625" anchor="ctr"/>
                </a:tc>
                <a:tc>
                  <a:txBody>
                    <a:bodyPr/>
                    <a:lstStyle/>
                    <a:p>
                      <a:r>
                        <a:rPr sz="938">
                          <a:solidFill>
                            <a:srgbClr val="26342F"/>
                          </a:solidFill>
                          <a:latin typeface="Arial"/>
                          <a:ea typeface="Arial"/>
                          <a:cs typeface="Arial"/>
                        </a:rPr>
                        <a:t>₱41,638.67</a:t>
                      </a:r>
                    </a:p>
                  </a:txBody>
                  <a:tcPr marL="76200" marR="76200" marT="47625" marB="47625" anchor="ctr"/>
                </a:tc>
              </a:tr>
            </a:tbl>
          </a:graphicData>
        </a:graphic>
      </p:graphicFrame>
      <p:sp>
        <p:nvSpPr>
          <p:cNvPr id="13" name="lot-balance">
            <a:extLst xmlns:a="http://schemas.openxmlformats.org/drawingml/2006/main">
              <a:ext uri="{FF2B5EF4-FFF2-40B4-BE49-F238E27FC236}">
                <a16:creationId xmlns:a16="http://schemas.microsoft.com/office/drawing/2014/main" id="{0B406A6F-D1A6-4C13-BD59-27E462308461}"/>
              </a:ext>
            </a:extLst>
          </p:cNvPr>
          <p:cNvSpPr>
            <a:spLocks xmlns:a="http://schemas.openxmlformats.org/drawingml/2006/main" noGrp="1"/>
          </p:cNvSpPr>
          <p:nvPr/>
        </p:nvSpPr>
        <p:spPr>
          <a:xfrm xmlns:a="http://schemas.openxmlformats.org/drawingml/2006/main">
            <a:off x="4333875" y="4400550"/>
            <a:ext cx="7248525"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350" b="1">
                <a:solidFill>
                  <a:srgbClr val="004B37"/>
                </a:solidFill>
                <a:latin typeface="Arial"/>
                <a:ea typeface="Arial"/>
                <a:cs typeface="Arial"/>
              </a:defRPr>
            </a:defPPr>
          </a:lstStyle>
          <a:p xmlns:a="http://schemas.openxmlformats.org/drawingml/2006/main">
            <a:pPr>
              <a:defRPr sz="1350" b="1">
                <a:solidFill>
                  <a:srgbClr val="004B37"/>
                </a:solidFill>
                <a:latin typeface="Arial"/>
                <a:ea typeface="Arial"/>
                <a:cs typeface="Arial"/>
              </a:defRPr>
            </a:pPr>
            <a:r>
              <a:rPr sz="1350" b="1">
                <a:solidFill>
                  <a:srgbClr val="004B37"/>
                </a:solidFill>
                <a:latin typeface="Arial"/>
                <a:ea typeface="Arial"/>
                <a:cs typeface="Arial"/>
              </a:rPr>
              <a:t>Financed balance: ₱2,386,944</a:t>
            </a:r>
          </a:p>
          <a:p xmlns:a="http://schemas.openxmlformats.org/drawingml/2006/main">
            <a:pPr>
              <a:defRPr sz="1350" b="1">
                <a:solidFill>
                  <a:srgbClr val="004B37"/>
                </a:solidFill>
                <a:latin typeface="Arial"/>
                <a:ea typeface="Arial"/>
                <a:cs typeface="Arial"/>
              </a:defRPr>
            </a:pPr>
            <a:r>
              <a:rPr sz="1350" b="1">
                <a:solidFill>
                  <a:srgbClr val="004B37"/>
                </a:solidFill>
                <a:latin typeface="Arial"/>
                <a:ea typeface="Arial"/>
                <a:cs typeface="Arial"/>
              </a:rPr>
              <a:t>Registration fee: ₱193,939.20</a:t>
            </a:r>
          </a:p>
          <a:p xmlns:a="http://schemas.openxmlformats.org/drawingml/2006/main">
            <a:pPr>
              <a:defRPr sz="1350" b="1">
                <a:solidFill>
                  <a:srgbClr val="004B37"/>
                </a:solidFill>
                <a:latin typeface="Arial"/>
                <a:ea typeface="Arial"/>
                <a:cs typeface="Arial"/>
              </a:defRPr>
            </a:pPr>
            <a:r>
              <a:rPr sz="1350" b="1">
                <a:solidFill>
                  <a:srgbClr val="004B37"/>
                </a:solidFill>
                <a:latin typeface="Arial"/>
                <a:ea typeface="Arial"/>
                <a:cs typeface="Arial"/>
              </a:rPr>
              <a:t>Total balance with registration: ₱2,580,883.20</a:t>
            </a:r>
          </a:p>
        </p:txBody>
      </p:sp>
      <p:sp>
        <p:nvSpPr>
          <p:cNvPr id="14" name="lot-disclaimer">
            <a:extLst xmlns:a="http://schemas.openxmlformats.org/drawingml/2006/main">
              <a:ext uri="{FF2B5EF4-FFF2-40B4-BE49-F238E27FC236}">
                <a16:creationId xmlns:a16="http://schemas.microsoft.com/office/drawing/2014/main" id="{74948365-9ED8-4B35-8762-B96E09FE378F}"/>
              </a:ext>
            </a:extLst>
          </p:cNvPr>
          <p:cNvSpPr>
            <a:spLocks xmlns:a="http://schemas.openxmlformats.org/drawingml/2006/main" noGrp="1"/>
          </p:cNvSpPr>
          <p:nvPr/>
        </p:nvSpPr>
        <p:spPr>
          <a:xfrm xmlns:a="http://schemas.openxmlformats.org/drawingml/2006/main">
            <a:off x="609600" y="5829300"/>
            <a:ext cx="109728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863">
                <a:solidFill>
                  <a:srgbClr val="66736E"/>
                </a:solidFill>
                <a:latin typeface="Arial"/>
                <a:ea typeface="Arial"/>
                <a:cs typeface="Arial"/>
              </a:defRPr>
            </a:defPPr>
          </a:lstStyle>
          <a:p xmlns:a="http://schemas.openxmlformats.org/drawingml/2006/main">
            <a:pPr>
              <a:defRPr sz="863">
                <a:solidFill>
                  <a:srgbClr val="66736E"/>
                </a:solidFill>
                <a:latin typeface="Arial"/>
                <a:ea typeface="Arial"/>
                <a:cs typeface="Arial"/>
              </a:defRPr>
            </a:pPr>
            <a:r>
              <a:rPr sz="863">
                <a:solidFill>
                  <a:srgbClr val="66736E"/>
                </a:solidFill>
                <a:latin typeface="Arial"/>
                <a:ea typeface="Arial"/>
                <a:cs typeface="Arial"/>
              </a:rPr>
              <a:t>Attached sample computation. Prices, rates, availability, and approval remain subject to Moldex Realty's current official computation.</a:t>
            </a:r>
          </a:p>
        </p:txBody>
      </p:sp>
    </p:spTree>
    <p:extLst>
      <p:ext uri="{BB962C8B-B14F-4D97-AF65-F5344CB8AC3E}">
        <p14:creationId xmlns:p14="http://schemas.microsoft.com/office/powerpoint/2010/main" val="1691692330"/>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itle-12">
            <a:extLst xmlns:a="http://schemas.openxmlformats.org/drawingml/2006/main">
              <a:ext uri="{FF2B5EF4-FFF2-40B4-BE49-F238E27FC236}">
                <a16:creationId xmlns:a16="http://schemas.microsoft.com/office/drawing/2014/main" id="{F6538BEC-DE2A-4221-B81B-C51B66A9001F}"/>
              </a:ext>
            </a:extLst>
          </p:cNvPr>
          <p:cNvSpPr>
            <a:spLocks xmlns:a="http://schemas.openxmlformats.org/drawingml/2006/main" noGrp="1"/>
          </p:cNvSpPr>
          <p:nvPr/>
        </p:nvSpPr>
        <p:spPr>
          <a:xfrm xmlns:a="http://schemas.openxmlformats.org/drawingml/2006/main">
            <a:off x="609600" y="361950"/>
            <a:ext cx="106680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550" b="1">
                <a:solidFill>
                  <a:srgbClr val="004B37"/>
                </a:solidFill>
                <a:latin typeface="Arial"/>
                <a:ea typeface="Arial"/>
                <a:cs typeface="Arial"/>
              </a:defRPr>
            </a:defPPr>
          </a:lstStyle>
          <a:p xmlns:a="http://schemas.openxmlformats.org/drawingml/2006/main">
            <a:pPr>
              <a:defRPr sz="2550" b="1">
                <a:solidFill>
                  <a:srgbClr val="004B37"/>
                </a:solidFill>
                <a:latin typeface="Arial"/>
                <a:ea typeface="Arial"/>
                <a:cs typeface="Arial"/>
              </a:defRPr>
            </a:pPr>
            <a:r>
              <a:rPr sz="2550" b="1">
                <a:solidFill>
                  <a:srgbClr val="004B37"/>
                </a:solidFill>
                <a:latin typeface="Arial"/>
                <a:ea typeface="Arial"/>
                <a:cs typeface="Arial"/>
              </a:rPr>
              <a:t>Site plan and selection guide</a:t>
            </a:r>
          </a:p>
        </p:txBody>
      </p:sp>
      <p:sp>
        <p:nvSpPr>
          <p:cNvPr id="2" name="accent-12">
            <a:extLst xmlns:a="http://schemas.openxmlformats.org/drawingml/2006/main">
              <a:ext uri="{FF2B5EF4-FFF2-40B4-BE49-F238E27FC236}">
                <a16:creationId xmlns:a16="http://schemas.microsoft.com/office/drawing/2014/main" id="{FCE75A4D-DB82-4746-88C0-2BBABD17FA38}"/>
              </a:ext>
            </a:extLst>
          </p:cNvPr>
          <p:cNvSpPr>
            <a:spLocks xmlns:a="http://schemas.openxmlformats.org/drawingml/2006/main" noGrp="1"/>
          </p:cNvSpPr>
          <p:nvPr/>
        </p:nvSpPr>
        <p:spPr>
          <a:xfrm xmlns:a="http://schemas.openxmlformats.org/drawingml/2006/main">
            <a:off x="609600" y="971550"/>
            <a:ext cx="685800" cy="47625"/>
          </a:xfrm>
          <a:prstGeom xmlns:a="http://schemas.openxmlformats.org/drawingml/2006/main" prst="rect">
            <a:avLst/>
          </a:prstGeom>
          <a:solidFill xmlns:a="http://schemas.openxmlformats.org/drawingml/2006/main">
            <a:srgbClr val="F47A20"/>
          </a:solidFill>
          <a:ln xmlns:a="http://schemas.openxmlformats.org/drawingml/2006/main" w="0">
            <a:noFill/>
          </a:ln>
        </p:spPr>
      </p:sp>
      <p:sp>
        <p:nvSpPr>
          <p:cNvPr id="3" name="subtitle-12">
            <a:extLst xmlns:a="http://schemas.openxmlformats.org/drawingml/2006/main">
              <a:ext uri="{FF2B5EF4-FFF2-40B4-BE49-F238E27FC236}">
                <a16:creationId xmlns:a16="http://schemas.microsoft.com/office/drawing/2014/main" id="{00A83131-ED16-45EC-BDD1-ABAA9B744658}"/>
              </a:ext>
            </a:extLst>
          </p:cNvPr>
          <p:cNvSpPr>
            <a:spLocks xmlns:a="http://schemas.openxmlformats.org/drawingml/2006/main" noGrp="1"/>
          </p:cNvSpPr>
          <p:nvPr/>
        </p:nvSpPr>
        <p:spPr>
          <a:xfrm xmlns:a="http://schemas.openxmlformats.org/drawingml/2006/main">
            <a:off x="1466850" y="800100"/>
            <a:ext cx="9810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75">
                <a:solidFill>
                  <a:srgbClr val="66736E"/>
                </a:solidFill>
                <a:latin typeface="Arial"/>
                <a:ea typeface="Arial"/>
                <a:cs typeface="Arial"/>
              </a:defRPr>
            </a:defPPr>
          </a:lstStyle>
          <a:p xmlns:a="http://schemas.openxmlformats.org/drawingml/2006/main">
            <a:pPr>
              <a:defRPr sz="1275">
                <a:solidFill>
                  <a:srgbClr val="66736E"/>
                </a:solidFill>
                <a:latin typeface="Arial"/>
                <a:ea typeface="Arial"/>
                <a:cs typeface="Arial"/>
              </a:defRPr>
            </a:pPr>
            <a:r>
              <a:rPr sz="1275">
                <a:solidFill>
                  <a:srgbClr val="66736E"/>
                </a:solidFill>
                <a:latin typeface="Arial"/>
                <a:ea typeface="Arial"/>
                <a:cs typeface="Arial"/>
              </a:rPr>
              <a:t>Move from project interest to the right block and lot</a:t>
            </a:r>
          </a:p>
        </p:txBody>
      </p:sp>
      <p:sp>
        <p:nvSpPr>
          <p:cNvPr id="4" name="footer-project-12">
            <a:extLst xmlns:a="http://schemas.openxmlformats.org/drawingml/2006/main">
              <a:ext uri="{FF2B5EF4-FFF2-40B4-BE49-F238E27FC236}">
                <a16:creationId xmlns:a16="http://schemas.microsoft.com/office/drawing/2014/main" id="{96C56EC6-4921-4671-A69C-F62A50656AF8}"/>
              </a:ext>
            </a:extLst>
          </p:cNvPr>
          <p:cNvSpPr>
            <a:spLocks xmlns:a="http://schemas.openxmlformats.org/drawingml/2006/main" noGrp="1"/>
          </p:cNvSpPr>
          <p:nvPr/>
        </p:nvSpPr>
        <p:spPr>
          <a:xfrm xmlns:a="http://schemas.openxmlformats.org/drawingml/2006/main">
            <a:off x="609600" y="6515100"/>
            <a:ext cx="37147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750">
                <a:solidFill>
                  <a:srgbClr val="66736E"/>
                </a:solidFill>
                <a:latin typeface="Arial"/>
                <a:ea typeface="Arial"/>
                <a:cs typeface="Arial"/>
              </a:defRPr>
            </a:defPPr>
          </a:lstStyle>
          <a:p xmlns:a="http://schemas.openxmlformats.org/drawingml/2006/main">
            <a:pPr>
              <a:defRPr sz="750">
                <a:solidFill>
                  <a:srgbClr val="66736E"/>
                </a:solidFill>
                <a:latin typeface="Arial"/>
                <a:ea typeface="Arial"/>
                <a:cs typeface="Arial"/>
              </a:defRPr>
            </a:pPr>
            <a:r>
              <a:rPr sz="750">
                <a:solidFill>
                  <a:srgbClr val="66736E"/>
                </a:solidFill>
                <a:latin typeface="Arial"/>
                <a:ea typeface="Arial"/>
                <a:cs typeface="Arial"/>
              </a:rPr>
              <a:t>MetroGate Silang Estates</a:t>
            </a:r>
          </a:p>
        </p:txBody>
      </p:sp>
      <p:sp>
        <p:nvSpPr>
          <p:cNvPr id="5" name="footer-number-12">
            <a:extLst xmlns:a="http://schemas.openxmlformats.org/drawingml/2006/main">
              <a:ext uri="{FF2B5EF4-FFF2-40B4-BE49-F238E27FC236}">
                <a16:creationId xmlns:a16="http://schemas.microsoft.com/office/drawing/2014/main" id="{58FF8E10-EFC9-4875-A23E-6DE07A972D8A}"/>
              </a:ext>
            </a:extLst>
          </p:cNvPr>
          <p:cNvSpPr>
            <a:spLocks xmlns:a="http://schemas.openxmlformats.org/drawingml/2006/main" noGrp="1"/>
          </p:cNvSpPr>
          <p:nvPr/>
        </p:nvSpPr>
        <p:spPr>
          <a:xfrm xmlns:a="http://schemas.openxmlformats.org/drawingml/2006/main">
            <a:off x="11001375" y="6515100"/>
            <a:ext cx="5715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750">
                <a:solidFill>
                  <a:srgbClr val="66736E"/>
                </a:solidFill>
                <a:latin typeface="Arial"/>
                <a:ea typeface="Arial"/>
                <a:cs typeface="Arial"/>
              </a:defRPr>
            </a:defPPr>
          </a:lstStyle>
          <a:p xmlns:a="http://schemas.openxmlformats.org/drawingml/2006/main">
            <a:pPr>
              <a:defRPr sz="750">
                <a:solidFill>
                  <a:srgbClr val="66736E"/>
                </a:solidFill>
                <a:latin typeface="Arial"/>
                <a:ea typeface="Arial"/>
                <a:cs typeface="Arial"/>
              </a:defRPr>
            </a:pPr>
            <a:r>
              <a:rPr sz="750">
                <a:solidFill>
                  <a:srgbClr val="66736E"/>
                </a:solidFill>
                <a:latin typeface="Arial"/>
                <a:ea typeface="Arial"/>
                <a:cs typeface="Arial"/>
              </a:rPr>
              <a:t>12</a:t>
            </a:r>
          </a:p>
        </p:txBody>
      </p:sp>
      <p:pic>
        <p:nvPicPr>
          <p:cNvPr id="6" name="">
            <a:extLst xmlns:a="http://schemas.openxmlformats.org/drawingml/2006/main">
              <a:ext uri="{FF2B5EF4-FFF2-40B4-BE49-F238E27FC236}">
                <a16:creationId xmlns:a16="http://schemas.microsoft.com/office/drawing/2014/main" id="{EE86EF24-D25D-48FA-9F35-2A0C5308894F}"/>
              </a:ext>
            </a:extLst>
          </p:cNvPr>
          <p:cNvPicPr>
            <a:picLocks xmlns:a="http://schemas.openxmlformats.org/drawingml/2006/main" noChangeAspect="1"/>
          </p:cNvPicPr>
          <p:nvPr/>
        </p:nvPicPr>
        <p:blipFill>
          <a:blip xmlns:r="http://schemas.openxmlformats.org/officeDocument/2006/relationships" xmlns:a="http://schemas.openxmlformats.org/drawingml/2006/main" r:embed="R2243a13c69674912"/>
          <a:stretch xmlns:a="http://schemas.openxmlformats.org/drawingml/2006/main"/>
        </p:blipFill>
        <p:spPr>
          <a:xfrm xmlns:a="http://schemas.openxmlformats.org/drawingml/2006/main">
            <a:off x="609600" y="2017055"/>
            <a:ext cx="7429500" cy="3433490"/>
          </a:xfrm>
          <a:prstGeom xmlns:a="http://schemas.openxmlformats.org/drawingml/2006/main" prst="roundRect">
            <a:avLst>
              <a:gd name="adj" fmla="val 2362"/>
            </a:avLst>
          </a:prstGeom>
        </p:spPr>
      </p:pic>
      <p:sp>
        <p:nvSpPr>
          <p:cNvPr id="7" name="guide-box">
            <a:extLst xmlns:a="http://schemas.openxmlformats.org/drawingml/2006/main">
              <a:ext uri="{FF2B5EF4-FFF2-40B4-BE49-F238E27FC236}">
                <a16:creationId xmlns:a16="http://schemas.microsoft.com/office/drawing/2014/main" id="{C84212F8-248F-4AD3-9645-4054E255D1B9}"/>
              </a:ext>
            </a:extLst>
          </p:cNvPr>
          <p:cNvSpPr>
            <a:spLocks xmlns:a="http://schemas.openxmlformats.org/drawingml/2006/main" noGrp="1"/>
          </p:cNvSpPr>
          <p:nvPr/>
        </p:nvSpPr>
        <p:spPr>
          <a:xfrm xmlns:a="http://schemas.openxmlformats.org/drawingml/2006/main">
            <a:off x="8362950" y="1314450"/>
            <a:ext cx="3219450" cy="4838700"/>
          </a:xfrm>
          <a:prstGeom xmlns:a="http://schemas.openxmlformats.org/drawingml/2006/main" prst="roundRect">
            <a:avLst>
              <a:gd name="adj" fmla="val 3550"/>
            </a:avLst>
          </a:prstGeom>
          <a:solidFill xmlns:a="http://schemas.openxmlformats.org/drawingml/2006/main">
            <a:srgbClr val="07583F"/>
          </a:solidFill>
          <a:ln xmlns:a="http://schemas.openxmlformats.org/drawingml/2006/main" w="0">
            <a:noFill/>
          </a:ln>
        </p:spPr>
      </p:sp>
      <p:sp>
        <p:nvSpPr>
          <p:cNvPr id="8" name="guide-heading">
            <a:extLst xmlns:a="http://schemas.openxmlformats.org/drawingml/2006/main">
              <a:ext uri="{FF2B5EF4-FFF2-40B4-BE49-F238E27FC236}">
                <a16:creationId xmlns:a16="http://schemas.microsoft.com/office/drawing/2014/main" id="{989685A1-4642-4E67-A4ED-166A71941FB6}"/>
              </a:ext>
            </a:extLst>
          </p:cNvPr>
          <p:cNvSpPr>
            <a:spLocks xmlns:a="http://schemas.openxmlformats.org/drawingml/2006/main" noGrp="1"/>
          </p:cNvSpPr>
          <p:nvPr/>
        </p:nvSpPr>
        <p:spPr>
          <a:xfrm xmlns:a="http://schemas.openxmlformats.org/drawingml/2006/main">
            <a:off x="8572500" y="1504950"/>
            <a:ext cx="28003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500" b="1">
                <a:solidFill>
                  <a:srgbClr val="FFFFFF"/>
                </a:solidFill>
                <a:latin typeface="Arial"/>
                <a:ea typeface="Arial"/>
                <a:cs typeface="Arial"/>
              </a:defRPr>
            </a:defPPr>
          </a:lstStyle>
          <a:p xmlns:a="http://schemas.openxmlformats.org/drawingml/2006/main">
            <a:pPr>
              <a:defRPr sz="1500" b="1">
                <a:solidFill>
                  <a:srgbClr val="FFFFFF"/>
                </a:solidFill>
                <a:latin typeface="Arial"/>
                <a:ea typeface="Arial"/>
                <a:cs typeface="Arial"/>
              </a:defRPr>
            </a:pPr>
            <a:r>
              <a:rPr sz="1500" b="1">
                <a:solidFill>
                  <a:srgbClr val="FFFFFF"/>
                </a:solidFill>
                <a:latin typeface="Arial"/>
                <a:ea typeface="Arial"/>
                <a:cs typeface="Arial"/>
              </a:rPr>
              <a:t>Review together</a:t>
            </a:r>
          </a:p>
        </p:txBody>
      </p:sp>
      <p:sp>
        <p:nvSpPr>
          <p:cNvPr id="9" name="guide-body">
            <a:extLst xmlns:a="http://schemas.openxmlformats.org/drawingml/2006/main">
              <a:ext uri="{FF2B5EF4-FFF2-40B4-BE49-F238E27FC236}">
                <a16:creationId xmlns:a16="http://schemas.microsoft.com/office/drawing/2014/main" id="{913B6DF0-999C-4DB1-BA4F-EDA482BA1423}"/>
              </a:ext>
            </a:extLst>
          </p:cNvPr>
          <p:cNvSpPr>
            <a:spLocks xmlns:a="http://schemas.openxmlformats.org/drawingml/2006/main" noGrp="1"/>
          </p:cNvSpPr>
          <p:nvPr/>
        </p:nvSpPr>
        <p:spPr>
          <a:xfrm xmlns:a="http://schemas.openxmlformats.org/drawingml/2006/main">
            <a:off x="8572500" y="1924050"/>
            <a:ext cx="2800350" cy="405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a:solidFill>
                  <a:srgbClr val="FFFFFF"/>
                </a:solidFill>
                <a:latin typeface="Arial"/>
                <a:ea typeface="Arial"/>
                <a:cs typeface="Arial"/>
              </a:defRPr>
            </a:defPPr>
          </a:lstStyle>
          <a:p xmlns:a="http://schemas.openxmlformats.org/drawingml/2006/main">
            <a:pPr>
              <a:defRPr sz="1200">
                <a:solidFill>
                  <a:srgbClr val="FFFFFF"/>
                </a:solidFill>
                <a:latin typeface="Arial"/>
                <a:ea typeface="Arial"/>
                <a:cs typeface="Arial"/>
              </a:defRPr>
            </a:pPr>
            <a:r>
              <a:rPr sz="1200">
                <a:solidFill>
                  <a:srgbClr val="FFFFFF"/>
                </a:solidFill>
                <a:latin typeface="Arial"/>
                <a:ea typeface="Arial"/>
                <a:cs typeface="Arial"/>
              </a:rPr>
              <a:t>1. Preferred lot size</a:t>
            </a:r>
          </a:p>
          <a:p xmlns:a="http://schemas.openxmlformats.org/drawingml/2006/main">
            <a:r>
              <a:t/>
            </a:r>
          </a:p>
          <a:p xmlns:a="http://schemas.openxmlformats.org/drawingml/2006/main">
            <a:pPr>
              <a:defRPr sz="1200">
                <a:solidFill>
                  <a:srgbClr val="FFFFFF"/>
                </a:solidFill>
                <a:latin typeface="Arial"/>
                <a:ea typeface="Arial"/>
                <a:cs typeface="Arial"/>
              </a:defRPr>
            </a:pPr>
            <a:r>
              <a:rPr sz="1200">
                <a:solidFill>
                  <a:srgbClr val="FFFFFF"/>
                </a:solidFill>
                <a:latin typeface="Arial"/>
                <a:ea typeface="Arial"/>
                <a:cs typeface="Arial"/>
              </a:rPr>
              <a:t>2. Inner, corner, main-road, clubhouse, or perimeter location</a:t>
            </a:r>
          </a:p>
          <a:p xmlns:a="http://schemas.openxmlformats.org/drawingml/2006/main">
            <a:r>
              <a:t/>
            </a:r>
          </a:p>
          <a:p xmlns:a="http://schemas.openxmlformats.org/drawingml/2006/main">
            <a:pPr>
              <a:defRPr sz="1200">
                <a:solidFill>
                  <a:srgbClr val="FFFFFF"/>
                </a:solidFill>
                <a:latin typeface="Arial"/>
                <a:ea typeface="Arial"/>
                <a:cs typeface="Arial"/>
              </a:defRPr>
            </a:pPr>
            <a:r>
              <a:rPr sz="1200">
                <a:solidFill>
                  <a:srgbClr val="FFFFFF"/>
                </a:solidFill>
                <a:latin typeface="Arial"/>
                <a:ea typeface="Arial"/>
                <a:cs typeface="Arial"/>
              </a:rPr>
              <a:t>3. House model fit and setbacks</a:t>
            </a:r>
          </a:p>
          <a:p xmlns:a="http://schemas.openxmlformats.org/drawingml/2006/main">
            <a:r>
              <a:t/>
            </a:r>
          </a:p>
          <a:p xmlns:a="http://schemas.openxmlformats.org/drawingml/2006/main">
            <a:pPr>
              <a:defRPr sz="1200">
                <a:solidFill>
                  <a:srgbClr val="FFFFFF"/>
                </a:solidFill>
                <a:latin typeface="Arial"/>
                <a:ea typeface="Arial"/>
                <a:cs typeface="Arial"/>
              </a:defRPr>
            </a:pPr>
            <a:r>
              <a:rPr sz="1200">
                <a:solidFill>
                  <a:srgbClr val="FFFFFF"/>
                </a:solidFill>
                <a:latin typeface="Arial"/>
                <a:ea typeface="Arial"/>
                <a:cs typeface="Arial"/>
              </a:rPr>
              <a:t>4. Monthly DP comfort</a:t>
            </a:r>
          </a:p>
          <a:p xmlns:a="http://schemas.openxmlformats.org/drawingml/2006/main">
            <a:r>
              <a:t/>
            </a:r>
          </a:p>
          <a:p xmlns:a="http://schemas.openxmlformats.org/drawingml/2006/main">
            <a:pPr>
              <a:defRPr sz="1200">
                <a:solidFill>
                  <a:srgbClr val="FFFFFF"/>
                </a:solidFill>
                <a:latin typeface="Arial"/>
                <a:ea typeface="Arial"/>
                <a:cs typeface="Arial"/>
              </a:defRPr>
            </a:pPr>
            <a:r>
              <a:rPr sz="1200">
                <a:solidFill>
                  <a:srgbClr val="FFFFFF"/>
                </a:solidFill>
                <a:latin typeface="Arial"/>
                <a:ea typeface="Arial"/>
                <a:cs typeface="Arial"/>
              </a:rPr>
              <a:t>5. Inventory and official computation</a:t>
            </a:r>
          </a:p>
          <a:p xmlns:a="http://schemas.openxmlformats.org/drawingml/2006/main">
            <a:r>
              <a:t/>
            </a:r>
          </a:p>
          <a:p xmlns:a="http://schemas.openxmlformats.org/drawingml/2006/main">
            <a:pPr>
              <a:defRPr sz="1200">
                <a:solidFill>
                  <a:srgbClr val="FFFFFF"/>
                </a:solidFill>
                <a:latin typeface="Arial"/>
                <a:ea typeface="Arial"/>
                <a:cs typeface="Arial"/>
              </a:defRPr>
            </a:pPr>
            <a:r>
              <a:rPr sz="1200">
                <a:solidFill>
                  <a:srgbClr val="FFFFFF"/>
                </a:solidFill>
                <a:latin typeface="Arial"/>
                <a:ea typeface="Arial"/>
                <a:cs typeface="Arial"/>
              </a:rPr>
              <a:t>6. Site visit and reservation process</a:t>
            </a:r>
          </a:p>
        </p:txBody>
      </p:sp>
    </p:spTree>
    <p:extLst>
      <p:ext uri="{BB962C8B-B14F-4D97-AF65-F5344CB8AC3E}">
        <p14:creationId xmlns:p14="http://schemas.microsoft.com/office/powerpoint/2010/main" val="1521850673"/>
      </p:ext>
    </p:extLst>
  </p:cSld>
</p:sld>
</file>

<file path=ppt/slides/slide13.xml><?xml version="1.0" encoding="utf-8"?>
<p:sld xmlns:p="http://schemas.openxmlformats.org/presentationml/2006/main">
  <p:cSld>
    <p:bg>
      <p:bgPr>
        <a:solidFill xmlns:a="http://schemas.openxmlformats.org/drawingml/2006/main">
          <a:srgbClr val="004B37"/>
        </a:solidFill>
      </p:bgPr>
    </p:bg>
    <p:spTree>
      <p:nvGrpSpPr>
        <p:cNvPr id="1" name=""/>
        <p:cNvGrpSpPr/>
        <p:nvPr/>
      </p:nvGrpSpPr>
      <p:grpSpPr>
        <a:xfrm xmlns:a="http://schemas.openxmlformats.org/drawingml/2006/main"/>
      </p:grpSpPr>
      <p:sp>
        <p:nvSpPr>
          <p:cNvPr id="16" name="next-accent">
            <a:extLst xmlns:a="http://schemas.openxmlformats.org/drawingml/2006/main">
              <a:ext uri="{FF2B5EF4-FFF2-40B4-BE49-F238E27FC236}">
                <a16:creationId xmlns:a16="http://schemas.microsoft.com/office/drawing/2014/main" id="{53264530-FBA1-4727-A3A3-1E4A1738C419}"/>
              </a:ext>
            </a:extLst>
          </p:cNvPr>
          <p:cNvSpPr>
            <a:spLocks xmlns:a="http://schemas.openxmlformats.org/drawingml/2006/main" noGrp="1"/>
          </p:cNvSpPr>
          <p:nvPr/>
        </p:nvSpPr>
        <p:spPr>
          <a:xfrm xmlns:a="http://schemas.openxmlformats.org/drawingml/2006/main">
            <a:off x="609600" y="990600"/>
            <a:ext cx="76200" cy="4591050"/>
          </a:xfrm>
          <a:prstGeom xmlns:a="http://schemas.openxmlformats.org/drawingml/2006/main" prst="rect">
            <a:avLst/>
          </a:prstGeom>
          <a:solidFill xmlns:a="http://schemas.openxmlformats.org/drawingml/2006/main">
            <a:srgbClr val="F47A20"/>
          </a:solidFill>
          <a:ln xmlns:a="http://schemas.openxmlformats.org/drawingml/2006/main" w="0">
            <a:noFill/>
          </a:ln>
        </p:spPr>
      </p:sp>
      <p:sp>
        <p:nvSpPr>
          <p:cNvPr id="2" name="next-title">
            <a:extLst xmlns:a="http://schemas.openxmlformats.org/drawingml/2006/main">
              <a:ext uri="{FF2B5EF4-FFF2-40B4-BE49-F238E27FC236}">
                <a16:creationId xmlns:a16="http://schemas.microsoft.com/office/drawing/2014/main" id="{B7656305-1C91-4432-AE2E-138EE90F484C}"/>
              </a:ext>
            </a:extLst>
          </p:cNvPr>
          <p:cNvSpPr>
            <a:spLocks xmlns:a="http://schemas.openxmlformats.org/drawingml/2006/main" noGrp="1"/>
          </p:cNvSpPr>
          <p:nvPr/>
        </p:nvSpPr>
        <p:spPr>
          <a:xfrm xmlns:a="http://schemas.openxmlformats.org/drawingml/2006/main">
            <a:off x="990600" y="704850"/>
            <a:ext cx="619125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FFFFFF"/>
                </a:solidFill>
                <a:latin typeface="Arial"/>
                <a:ea typeface="Arial"/>
                <a:cs typeface="Arial"/>
              </a:defRPr>
            </a:defPPr>
          </a:lstStyle>
          <a:p xmlns:a="http://schemas.openxmlformats.org/drawingml/2006/main">
            <a:pPr>
              <a:defRPr sz="3000" b="1">
                <a:solidFill>
                  <a:srgbClr val="FFFFFF"/>
                </a:solidFill>
                <a:latin typeface="Arial"/>
                <a:ea typeface="Arial"/>
                <a:cs typeface="Arial"/>
              </a:defRPr>
            </a:pPr>
            <a:r>
              <a:rPr sz="3000" b="1">
                <a:solidFill>
                  <a:srgbClr val="FFFFFF"/>
                </a:solidFill>
                <a:latin typeface="Arial"/>
                <a:ea typeface="Arial"/>
                <a:cs typeface="Arial"/>
              </a:rPr>
              <a:t>Next steps</a:t>
            </a:r>
          </a:p>
        </p:txBody>
      </p:sp>
      <p:sp>
        <p:nvSpPr>
          <p:cNvPr id="3" name="next-subtitle">
            <a:extLst xmlns:a="http://schemas.openxmlformats.org/drawingml/2006/main">
              <a:ext uri="{FF2B5EF4-FFF2-40B4-BE49-F238E27FC236}">
                <a16:creationId xmlns:a16="http://schemas.microsoft.com/office/drawing/2014/main" id="{F5777B2A-1A5A-48C9-A042-ACA238D4541E}"/>
              </a:ext>
            </a:extLst>
          </p:cNvPr>
          <p:cNvSpPr>
            <a:spLocks xmlns:a="http://schemas.openxmlformats.org/drawingml/2006/main" noGrp="1"/>
          </p:cNvSpPr>
          <p:nvPr/>
        </p:nvSpPr>
        <p:spPr>
          <a:xfrm xmlns:a="http://schemas.openxmlformats.org/drawingml/2006/main">
            <a:off x="990600" y="1409700"/>
            <a:ext cx="7239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650">
                <a:solidFill>
                  <a:srgbClr val="D5E2DD"/>
                </a:solidFill>
                <a:latin typeface="Arial"/>
                <a:ea typeface="Arial"/>
                <a:cs typeface="Arial"/>
              </a:defRPr>
            </a:defPPr>
          </a:lstStyle>
          <a:p xmlns:a="http://schemas.openxmlformats.org/drawingml/2006/main">
            <a:pPr>
              <a:defRPr sz="1650">
                <a:solidFill>
                  <a:srgbClr val="D5E2DD"/>
                </a:solidFill>
                <a:latin typeface="Arial"/>
                <a:ea typeface="Arial"/>
                <a:cs typeface="Arial"/>
              </a:defRPr>
            </a:pPr>
            <a:r>
              <a:rPr sz="1650">
                <a:solidFill>
                  <a:srgbClr val="D5E2DD"/>
                </a:solidFill>
                <a:latin typeface="Arial"/>
                <a:ea typeface="Arial"/>
                <a:cs typeface="Arial"/>
              </a:rPr>
              <a:t>Let’s narrow the best MetroGate Silang Estates option for you.</a:t>
            </a:r>
          </a:p>
        </p:txBody>
      </p:sp>
      <p:sp>
        <p:nvSpPr>
          <p:cNvPr id="4" name="next-num-0">
            <a:extLst xmlns:a="http://schemas.openxmlformats.org/drawingml/2006/main">
              <a:ext uri="{FF2B5EF4-FFF2-40B4-BE49-F238E27FC236}">
                <a16:creationId xmlns:a16="http://schemas.microsoft.com/office/drawing/2014/main" id="{88D2FB8D-3713-4AF4-A6C1-5A937ABDD830}"/>
              </a:ext>
            </a:extLst>
          </p:cNvPr>
          <p:cNvSpPr>
            <a:spLocks xmlns:a="http://schemas.openxmlformats.org/drawingml/2006/main" noGrp="1"/>
          </p:cNvSpPr>
          <p:nvPr/>
        </p:nvSpPr>
        <p:spPr>
          <a:xfrm xmlns:a="http://schemas.openxmlformats.org/drawingml/2006/main">
            <a:off x="990600" y="2305050"/>
            <a:ext cx="5905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100" b="1">
                <a:solidFill>
                  <a:srgbClr val="F47A20"/>
                </a:solidFill>
                <a:latin typeface="Arial"/>
                <a:ea typeface="Arial"/>
                <a:cs typeface="Arial"/>
              </a:defRPr>
            </a:defPPr>
          </a:lstStyle>
          <a:p xmlns:a="http://schemas.openxmlformats.org/drawingml/2006/main">
            <a:pPr>
              <a:defRPr sz="2100" b="1">
                <a:solidFill>
                  <a:srgbClr val="F47A20"/>
                </a:solidFill>
                <a:latin typeface="Arial"/>
                <a:ea typeface="Arial"/>
                <a:cs typeface="Arial"/>
              </a:defRPr>
            </a:pPr>
            <a:r>
              <a:rPr sz="2100" b="1">
                <a:solidFill>
                  <a:srgbClr val="F47A20"/>
                </a:solidFill>
                <a:latin typeface="Arial"/>
                <a:ea typeface="Arial"/>
                <a:cs typeface="Arial"/>
              </a:rPr>
              <a:t>01</a:t>
            </a:r>
          </a:p>
        </p:txBody>
      </p:sp>
      <p:sp>
        <p:nvSpPr>
          <p:cNvPr id="5" name="next-head-0">
            <a:extLst xmlns:a="http://schemas.openxmlformats.org/drawingml/2006/main">
              <a:ext uri="{FF2B5EF4-FFF2-40B4-BE49-F238E27FC236}">
                <a16:creationId xmlns:a16="http://schemas.microsoft.com/office/drawing/2014/main" id="{A80445B5-1DAD-47C2-BB39-E817443C282E}"/>
              </a:ext>
            </a:extLst>
          </p:cNvPr>
          <p:cNvSpPr>
            <a:spLocks xmlns:a="http://schemas.openxmlformats.org/drawingml/2006/main" noGrp="1"/>
          </p:cNvSpPr>
          <p:nvPr/>
        </p:nvSpPr>
        <p:spPr>
          <a:xfrm xmlns:a="http://schemas.openxmlformats.org/drawingml/2006/main">
            <a:off x="1809750" y="2305050"/>
            <a:ext cx="32385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650" b="1">
                <a:solidFill>
                  <a:srgbClr val="FFFFFF"/>
                </a:solidFill>
                <a:latin typeface="Arial"/>
                <a:ea typeface="Arial"/>
                <a:cs typeface="Arial"/>
              </a:defRPr>
            </a:defPPr>
          </a:lstStyle>
          <a:p xmlns:a="http://schemas.openxmlformats.org/drawingml/2006/main">
            <a:pPr>
              <a:defRPr sz="1650" b="1">
                <a:solidFill>
                  <a:srgbClr val="FFFFFF"/>
                </a:solidFill>
                <a:latin typeface="Arial"/>
                <a:ea typeface="Arial"/>
                <a:cs typeface="Arial"/>
              </a:defRPr>
            </a:pPr>
            <a:r>
              <a:rPr sz="1650" b="1">
                <a:solidFill>
                  <a:srgbClr val="FFFFFF"/>
                </a:solidFill>
                <a:latin typeface="Arial"/>
                <a:ea typeface="Arial"/>
                <a:cs typeface="Arial"/>
              </a:rPr>
              <a:t>Set your target</a:t>
            </a:r>
          </a:p>
        </p:txBody>
      </p:sp>
      <p:sp>
        <p:nvSpPr>
          <p:cNvPr id="6" name="next-body-0">
            <a:extLst xmlns:a="http://schemas.openxmlformats.org/drawingml/2006/main">
              <a:ext uri="{FF2B5EF4-FFF2-40B4-BE49-F238E27FC236}">
                <a16:creationId xmlns:a16="http://schemas.microsoft.com/office/drawing/2014/main" id="{C5C9A3EE-124E-4064-80E2-FE968FECBC65}"/>
              </a:ext>
            </a:extLst>
          </p:cNvPr>
          <p:cNvSpPr>
            <a:spLocks xmlns:a="http://schemas.openxmlformats.org/drawingml/2006/main" noGrp="1"/>
          </p:cNvSpPr>
          <p:nvPr/>
        </p:nvSpPr>
        <p:spPr>
          <a:xfrm xmlns:a="http://schemas.openxmlformats.org/drawingml/2006/main">
            <a:off x="5238750" y="2286000"/>
            <a:ext cx="5905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38">
                <a:solidFill>
                  <a:srgbClr val="D5E2DD"/>
                </a:solidFill>
                <a:latin typeface="Arial"/>
                <a:ea typeface="Arial"/>
                <a:cs typeface="Arial"/>
              </a:defRPr>
            </a:defPPr>
          </a:lstStyle>
          <a:p xmlns:a="http://schemas.openxmlformats.org/drawingml/2006/main">
            <a:pPr>
              <a:defRPr sz="1238">
                <a:solidFill>
                  <a:srgbClr val="D5E2DD"/>
                </a:solidFill>
                <a:latin typeface="Arial"/>
                <a:ea typeface="Arial"/>
                <a:cs typeface="Arial"/>
              </a:defRPr>
            </a:pPr>
            <a:r>
              <a:rPr sz="1238">
                <a:solidFill>
                  <a:srgbClr val="D5E2DD"/>
                </a:solidFill>
                <a:latin typeface="Arial"/>
                <a:ea typeface="Arial"/>
                <a:cs typeface="Arial"/>
              </a:rPr>
              <a:t>Preferred lot size, house model, budget, and move-in timeline.</a:t>
            </a:r>
          </a:p>
        </p:txBody>
      </p:sp>
      <p:sp>
        <p:nvSpPr>
          <p:cNvPr id="7" name="next-rule-0">
            <a:extLst xmlns:a="http://schemas.openxmlformats.org/drawingml/2006/main">
              <a:ext uri="{FF2B5EF4-FFF2-40B4-BE49-F238E27FC236}">
                <a16:creationId xmlns:a16="http://schemas.microsoft.com/office/drawing/2014/main" id="{9055F7C1-E876-40B3-806F-6F3D58B6C760}"/>
              </a:ext>
            </a:extLst>
          </p:cNvPr>
          <p:cNvSpPr>
            <a:spLocks xmlns:a="http://schemas.openxmlformats.org/drawingml/2006/main" noGrp="1"/>
          </p:cNvSpPr>
          <p:nvPr/>
        </p:nvSpPr>
        <p:spPr>
          <a:xfrm xmlns:a="http://schemas.openxmlformats.org/drawingml/2006/main">
            <a:off x="1809750" y="3048000"/>
            <a:ext cx="9334500" cy="9525"/>
          </a:xfrm>
          <a:prstGeom xmlns:a="http://schemas.openxmlformats.org/drawingml/2006/main" prst="rect">
            <a:avLst/>
          </a:prstGeom>
          <a:solidFill xmlns:a="http://schemas.openxmlformats.org/drawingml/2006/main">
            <a:srgbClr val="4E796A"/>
          </a:solidFill>
          <a:ln xmlns:a="http://schemas.openxmlformats.org/drawingml/2006/main" w="0">
            <a:noFill/>
          </a:ln>
        </p:spPr>
      </p:sp>
      <p:sp>
        <p:nvSpPr>
          <p:cNvPr id="8" name="next-num-1">
            <a:extLst xmlns:a="http://schemas.openxmlformats.org/drawingml/2006/main">
              <a:ext uri="{FF2B5EF4-FFF2-40B4-BE49-F238E27FC236}">
                <a16:creationId xmlns:a16="http://schemas.microsoft.com/office/drawing/2014/main" id="{AB44BEC7-8B9B-41D6-AAB3-8149FFAE9227}"/>
              </a:ext>
            </a:extLst>
          </p:cNvPr>
          <p:cNvSpPr>
            <a:spLocks xmlns:a="http://schemas.openxmlformats.org/drawingml/2006/main" noGrp="1"/>
          </p:cNvSpPr>
          <p:nvPr/>
        </p:nvSpPr>
        <p:spPr>
          <a:xfrm xmlns:a="http://schemas.openxmlformats.org/drawingml/2006/main">
            <a:off x="990600" y="3429000"/>
            <a:ext cx="5905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100" b="1">
                <a:solidFill>
                  <a:srgbClr val="F47A20"/>
                </a:solidFill>
                <a:latin typeface="Arial"/>
                <a:ea typeface="Arial"/>
                <a:cs typeface="Arial"/>
              </a:defRPr>
            </a:defPPr>
          </a:lstStyle>
          <a:p xmlns:a="http://schemas.openxmlformats.org/drawingml/2006/main">
            <a:pPr>
              <a:defRPr sz="2100" b="1">
                <a:solidFill>
                  <a:srgbClr val="F47A20"/>
                </a:solidFill>
                <a:latin typeface="Arial"/>
                <a:ea typeface="Arial"/>
                <a:cs typeface="Arial"/>
              </a:defRPr>
            </a:pPr>
            <a:r>
              <a:rPr sz="2100" b="1">
                <a:solidFill>
                  <a:srgbClr val="F47A20"/>
                </a:solidFill>
                <a:latin typeface="Arial"/>
                <a:ea typeface="Arial"/>
                <a:cs typeface="Arial"/>
              </a:rPr>
              <a:t>02</a:t>
            </a:r>
          </a:p>
        </p:txBody>
      </p:sp>
      <p:sp>
        <p:nvSpPr>
          <p:cNvPr id="9" name="next-head-1">
            <a:extLst xmlns:a="http://schemas.openxmlformats.org/drawingml/2006/main">
              <a:ext uri="{FF2B5EF4-FFF2-40B4-BE49-F238E27FC236}">
                <a16:creationId xmlns:a16="http://schemas.microsoft.com/office/drawing/2014/main" id="{C7F972D7-DB6B-423D-8508-04F1AD18E5BC}"/>
              </a:ext>
            </a:extLst>
          </p:cNvPr>
          <p:cNvSpPr>
            <a:spLocks xmlns:a="http://schemas.openxmlformats.org/drawingml/2006/main" noGrp="1"/>
          </p:cNvSpPr>
          <p:nvPr/>
        </p:nvSpPr>
        <p:spPr>
          <a:xfrm xmlns:a="http://schemas.openxmlformats.org/drawingml/2006/main">
            <a:off x="1809750" y="3429000"/>
            <a:ext cx="32385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650" b="1">
                <a:solidFill>
                  <a:srgbClr val="FFFFFF"/>
                </a:solidFill>
                <a:latin typeface="Arial"/>
                <a:ea typeface="Arial"/>
                <a:cs typeface="Arial"/>
              </a:defRPr>
            </a:defPPr>
          </a:lstStyle>
          <a:p xmlns:a="http://schemas.openxmlformats.org/drawingml/2006/main">
            <a:pPr>
              <a:defRPr sz="1650" b="1">
                <a:solidFill>
                  <a:srgbClr val="FFFFFF"/>
                </a:solidFill>
                <a:latin typeface="Arial"/>
                <a:ea typeface="Arial"/>
                <a:cs typeface="Arial"/>
              </a:defRPr>
            </a:pPr>
            <a:r>
              <a:rPr sz="1650" b="1">
                <a:solidFill>
                  <a:srgbClr val="FFFFFF"/>
                </a:solidFill>
                <a:latin typeface="Arial"/>
                <a:ea typeface="Arial"/>
                <a:cs typeface="Arial"/>
              </a:rPr>
              <a:t>Check live inventory</a:t>
            </a:r>
          </a:p>
        </p:txBody>
      </p:sp>
      <p:sp>
        <p:nvSpPr>
          <p:cNvPr id="10" name="next-body-1">
            <a:extLst xmlns:a="http://schemas.openxmlformats.org/drawingml/2006/main">
              <a:ext uri="{FF2B5EF4-FFF2-40B4-BE49-F238E27FC236}">
                <a16:creationId xmlns:a16="http://schemas.microsoft.com/office/drawing/2014/main" id="{FF202E30-2858-4F16-9118-470CD7843826}"/>
              </a:ext>
            </a:extLst>
          </p:cNvPr>
          <p:cNvSpPr>
            <a:spLocks xmlns:a="http://schemas.openxmlformats.org/drawingml/2006/main" noGrp="1"/>
          </p:cNvSpPr>
          <p:nvPr/>
        </p:nvSpPr>
        <p:spPr>
          <a:xfrm xmlns:a="http://schemas.openxmlformats.org/drawingml/2006/main">
            <a:off x="5238750" y="3409950"/>
            <a:ext cx="5905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38">
                <a:solidFill>
                  <a:srgbClr val="D5E2DD"/>
                </a:solidFill>
                <a:latin typeface="Arial"/>
                <a:ea typeface="Arial"/>
                <a:cs typeface="Arial"/>
              </a:defRPr>
            </a:defPPr>
          </a:lstStyle>
          <a:p xmlns:a="http://schemas.openxmlformats.org/drawingml/2006/main">
            <a:pPr>
              <a:defRPr sz="1238">
                <a:solidFill>
                  <a:srgbClr val="D5E2DD"/>
                </a:solidFill>
                <a:latin typeface="Arial"/>
                <a:ea typeface="Arial"/>
                <a:cs typeface="Arial"/>
              </a:defRPr>
            </a:pPr>
            <a:r>
              <a:rPr sz="1238">
                <a:solidFill>
                  <a:srgbClr val="D5E2DD"/>
                </a:solidFill>
                <a:latin typeface="Arial"/>
                <a:ea typeface="Arial"/>
                <a:cs typeface="Arial"/>
              </a:rPr>
              <a:t>Confirm the exact block, lot, availability, and current approved price.</a:t>
            </a:r>
          </a:p>
        </p:txBody>
      </p:sp>
      <p:sp>
        <p:nvSpPr>
          <p:cNvPr id="11" name="next-rule-1">
            <a:extLst xmlns:a="http://schemas.openxmlformats.org/drawingml/2006/main">
              <a:ext uri="{FF2B5EF4-FFF2-40B4-BE49-F238E27FC236}">
                <a16:creationId xmlns:a16="http://schemas.microsoft.com/office/drawing/2014/main" id="{D1D23555-C303-458B-9AD0-1CF5803BD589}"/>
              </a:ext>
            </a:extLst>
          </p:cNvPr>
          <p:cNvSpPr>
            <a:spLocks xmlns:a="http://schemas.openxmlformats.org/drawingml/2006/main" noGrp="1"/>
          </p:cNvSpPr>
          <p:nvPr/>
        </p:nvSpPr>
        <p:spPr>
          <a:xfrm xmlns:a="http://schemas.openxmlformats.org/drawingml/2006/main">
            <a:off x="1809750" y="4171950"/>
            <a:ext cx="9334500" cy="9525"/>
          </a:xfrm>
          <a:prstGeom xmlns:a="http://schemas.openxmlformats.org/drawingml/2006/main" prst="rect">
            <a:avLst/>
          </a:prstGeom>
          <a:solidFill xmlns:a="http://schemas.openxmlformats.org/drawingml/2006/main">
            <a:srgbClr val="4E796A"/>
          </a:solidFill>
          <a:ln xmlns:a="http://schemas.openxmlformats.org/drawingml/2006/main" w="0">
            <a:noFill/>
          </a:ln>
        </p:spPr>
      </p:sp>
      <p:sp>
        <p:nvSpPr>
          <p:cNvPr id="12" name="next-num-2">
            <a:extLst xmlns:a="http://schemas.openxmlformats.org/drawingml/2006/main">
              <a:ext uri="{FF2B5EF4-FFF2-40B4-BE49-F238E27FC236}">
                <a16:creationId xmlns:a16="http://schemas.microsoft.com/office/drawing/2014/main" id="{7F25C5A6-61DE-4C4B-8BCC-2B4C351834E5}"/>
              </a:ext>
            </a:extLst>
          </p:cNvPr>
          <p:cNvSpPr>
            <a:spLocks xmlns:a="http://schemas.openxmlformats.org/drawingml/2006/main" noGrp="1"/>
          </p:cNvSpPr>
          <p:nvPr/>
        </p:nvSpPr>
        <p:spPr>
          <a:xfrm xmlns:a="http://schemas.openxmlformats.org/drawingml/2006/main">
            <a:off x="990600" y="4552950"/>
            <a:ext cx="5905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100" b="1">
                <a:solidFill>
                  <a:srgbClr val="F47A20"/>
                </a:solidFill>
                <a:latin typeface="Arial"/>
                <a:ea typeface="Arial"/>
                <a:cs typeface="Arial"/>
              </a:defRPr>
            </a:defPPr>
          </a:lstStyle>
          <a:p xmlns:a="http://schemas.openxmlformats.org/drawingml/2006/main">
            <a:pPr>
              <a:defRPr sz="2100" b="1">
                <a:solidFill>
                  <a:srgbClr val="F47A20"/>
                </a:solidFill>
                <a:latin typeface="Arial"/>
                <a:ea typeface="Arial"/>
                <a:cs typeface="Arial"/>
              </a:defRPr>
            </a:pPr>
            <a:r>
              <a:rPr sz="2100" b="1">
                <a:solidFill>
                  <a:srgbClr val="F47A20"/>
                </a:solidFill>
                <a:latin typeface="Arial"/>
                <a:ea typeface="Arial"/>
                <a:cs typeface="Arial"/>
              </a:rPr>
              <a:t>03</a:t>
            </a:r>
          </a:p>
        </p:txBody>
      </p:sp>
      <p:sp>
        <p:nvSpPr>
          <p:cNvPr id="13" name="next-head-2">
            <a:extLst xmlns:a="http://schemas.openxmlformats.org/drawingml/2006/main">
              <a:ext uri="{FF2B5EF4-FFF2-40B4-BE49-F238E27FC236}">
                <a16:creationId xmlns:a16="http://schemas.microsoft.com/office/drawing/2014/main" id="{6B1364B0-C7E4-41D3-8A21-60514C16865F}"/>
              </a:ext>
            </a:extLst>
          </p:cNvPr>
          <p:cNvSpPr>
            <a:spLocks xmlns:a="http://schemas.openxmlformats.org/drawingml/2006/main" noGrp="1"/>
          </p:cNvSpPr>
          <p:nvPr/>
        </p:nvSpPr>
        <p:spPr>
          <a:xfrm xmlns:a="http://schemas.openxmlformats.org/drawingml/2006/main">
            <a:off x="1809750" y="4552950"/>
            <a:ext cx="32385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650" b="1">
                <a:solidFill>
                  <a:srgbClr val="FFFFFF"/>
                </a:solidFill>
                <a:latin typeface="Arial"/>
                <a:ea typeface="Arial"/>
                <a:cs typeface="Arial"/>
              </a:defRPr>
            </a:defPPr>
          </a:lstStyle>
          <a:p xmlns:a="http://schemas.openxmlformats.org/drawingml/2006/main">
            <a:pPr>
              <a:defRPr sz="1650" b="1">
                <a:solidFill>
                  <a:srgbClr val="FFFFFF"/>
                </a:solidFill>
                <a:latin typeface="Arial"/>
                <a:ea typeface="Arial"/>
                <a:cs typeface="Arial"/>
              </a:defRPr>
            </a:pPr>
            <a:r>
              <a:rPr sz="1650" b="1">
                <a:solidFill>
                  <a:srgbClr val="FFFFFF"/>
                </a:solidFill>
                <a:latin typeface="Arial"/>
                <a:ea typeface="Arial"/>
                <a:cs typeface="Arial"/>
              </a:rPr>
              <a:t>Visit and decide</a:t>
            </a:r>
          </a:p>
        </p:txBody>
      </p:sp>
      <p:sp>
        <p:nvSpPr>
          <p:cNvPr id="14" name="next-body-2">
            <a:extLst xmlns:a="http://schemas.openxmlformats.org/drawingml/2006/main">
              <a:ext uri="{FF2B5EF4-FFF2-40B4-BE49-F238E27FC236}">
                <a16:creationId xmlns:a16="http://schemas.microsoft.com/office/drawing/2014/main" id="{FA9F8789-EADE-40ED-85D2-BDEF61FA7B16}"/>
              </a:ext>
            </a:extLst>
          </p:cNvPr>
          <p:cNvSpPr>
            <a:spLocks xmlns:a="http://schemas.openxmlformats.org/drawingml/2006/main" noGrp="1"/>
          </p:cNvSpPr>
          <p:nvPr/>
        </p:nvSpPr>
        <p:spPr>
          <a:xfrm xmlns:a="http://schemas.openxmlformats.org/drawingml/2006/main">
            <a:off x="5238750" y="4533900"/>
            <a:ext cx="5905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38">
                <a:solidFill>
                  <a:srgbClr val="D5E2DD"/>
                </a:solidFill>
                <a:latin typeface="Arial"/>
                <a:ea typeface="Arial"/>
                <a:cs typeface="Arial"/>
              </a:defRPr>
            </a:defPPr>
          </a:lstStyle>
          <a:p xmlns:a="http://schemas.openxmlformats.org/drawingml/2006/main">
            <a:pPr>
              <a:defRPr sz="1238">
                <a:solidFill>
                  <a:srgbClr val="D5E2DD"/>
                </a:solidFill>
                <a:latin typeface="Arial"/>
                <a:ea typeface="Arial"/>
                <a:cs typeface="Arial"/>
              </a:defRPr>
            </a:pPr>
            <a:r>
              <a:rPr sz="1238">
                <a:solidFill>
                  <a:srgbClr val="D5E2DD"/>
                </a:solidFill>
                <a:latin typeface="Arial"/>
                <a:ea typeface="Arial"/>
                <a:cs typeface="Arial"/>
              </a:rPr>
              <a:t>Schedule a site tour, review the official computation, and reserve when ready.</a:t>
            </a:r>
          </a:p>
        </p:txBody>
      </p:sp>
      <p:sp>
        <p:nvSpPr>
          <p:cNvPr id="15" name="next-footer">
            <a:extLst xmlns:a="http://schemas.openxmlformats.org/drawingml/2006/main">
              <a:ext uri="{FF2B5EF4-FFF2-40B4-BE49-F238E27FC236}">
                <a16:creationId xmlns:a16="http://schemas.microsoft.com/office/drawing/2014/main" id="{0BD2C834-A8E0-49A5-A47F-D5F93580FD63}"/>
              </a:ext>
            </a:extLst>
          </p:cNvPr>
          <p:cNvSpPr>
            <a:spLocks xmlns:a="http://schemas.openxmlformats.org/drawingml/2006/main" noGrp="1"/>
          </p:cNvSpPr>
          <p:nvPr/>
        </p:nvSpPr>
        <p:spPr>
          <a:xfrm xmlns:a="http://schemas.openxmlformats.org/drawingml/2006/main">
            <a:off x="990600" y="6153150"/>
            <a:ext cx="10096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863">
                <a:solidFill>
                  <a:srgbClr val="B9D0C7"/>
                </a:solidFill>
                <a:latin typeface="Arial"/>
                <a:ea typeface="Arial"/>
                <a:cs typeface="Arial"/>
              </a:defRPr>
            </a:defPPr>
          </a:lstStyle>
          <a:p xmlns:a="http://schemas.openxmlformats.org/drawingml/2006/main">
            <a:pPr>
              <a:defRPr sz="863">
                <a:solidFill>
                  <a:srgbClr val="B9D0C7"/>
                </a:solidFill>
                <a:latin typeface="Arial"/>
                <a:ea typeface="Arial"/>
                <a:cs typeface="Arial"/>
              </a:defRPr>
            </a:pPr>
            <a:r>
              <a:rPr sz="863">
                <a:solidFill>
                  <a:srgbClr val="B9D0C7"/>
                </a:solidFill>
                <a:latin typeface="Arial"/>
                <a:ea typeface="Arial"/>
                <a:cs typeface="Arial"/>
              </a:rPr>
              <a:t>Prepared from official Moldex Realty project pages and current internal reference rates. All transaction details remain subject to official verification.</a:t>
            </a:r>
          </a:p>
        </p:txBody>
      </p:sp>
    </p:spTree>
    <p:extLst>
      <p:ext uri="{BB962C8B-B14F-4D97-AF65-F5344CB8AC3E}">
        <p14:creationId xmlns:p14="http://schemas.microsoft.com/office/powerpoint/2010/main" val="3974524"/>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2026-10-11T12:38:18.7870000Z</dcterms:created>
  <dcterms:modified xsi:type="dcterms:W3CDTF">2026-10-11T12:38:18.7870000Z</dcterms:modified>
</coreProperties>
</file>